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56" r:id="rId3"/>
    <p:sldId id="259" r:id="rId4"/>
    <p:sldId id="260" r:id="rId5"/>
    <p:sldId id="264" r:id="rId6"/>
    <p:sldId id="266" r:id="rId7"/>
    <p:sldId id="267" r:id="rId8"/>
    <p:sldId id="265" r:id="rId9"/>
    <p:sldId id="269" r:id="rId10"/>
    <p:sldId id="268" r:id="rId11"/>
    <p:sldId id="270" r:id="rId12"/>
    <p:sldId id="271" r:id="rId13"/>
    <p:sldId id="272" r:id="rId14"/>
    <p:sldId id="273" r:id="rId15"/>
    <p:sldId id="274" r:id="rId16"/>
    <p:sldId id="276" r:id="rId17"/>
    <p:sldId id="277" r:id="rId18"/>
    <p:sldId id="263" r:id="rId1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A0"/>
    <a:srgbClr val="002E8A"/>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365DD3-3139-49D9-97B4-0290A251EE8C}" v="452" dt="2023-04-19T19:43:11.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73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E924F6-9FF3-4762-97E9-540F86EA3941}" type="datetimeFigureOut">
              <a:rPr lang="es-CO" smtClean="0"/>
              <a:t>24/04/2023</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ADF5A-C05D-4DBA-827E-644BEA0200C9}" type="slidenum">
              <a:rPr lang="es-CO" smtClean="0"/>
              <a:t>‹Nº›</a:t>
            </a:fld>
            <a:endParaRPr lang="es-CO"/>
          </a:p>
        </p:txBody>
      </p:sp>
    </p:spTree>
    <p:extLst>
      <p:ext uri="{BB962C8B-B14F-4D97-AF65-F5344CB8AC3E}">
        <p14:creationId xmlns:p14="http://schemas.microsoft.com/office/powerpoint/2010/main" val="1184622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70F278-6469-B705-0AED-7A76BEF3A23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70B4BE2E-1692-DB93-F295-0046FEB808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94265541-47A3-10AC-E7AF-E0043504768B}"/>
              </a:ext>
            </a:extLst>
          </p:cNvPr>
          <p:cNvSpPr>
            <a:spLocks noGrp="1"/>
          </p:cNvSpPr>
          <p:nvPr>
            <p:ph type="dt" sz="half" idx="10"/>
          </p:nvPr>
        </p:nvSpPr>
        <p:spPr/>
        <p:txBody>
          <a:bodyPr/>
          <a:lstStyle/>
          <a:p>
            <a:fld id="{97432B3B-091F-40D3-85A3-F7AC022D80C5}" type="datetimeFigureOut">
              <a:rPr lang="es-CO" smtClean="0"/>
              <a:t>24/04/2023</a:t>
            </a:fld>
            <a:endParaRPr lang="es-CO"/>
          </a:p>
        </p:txBody>
      </p:sp>
      <p:sp>
        <p:nvSpPr>
          <p:cNvPr id="5" name="Marcador de pie de página 4">
            <a:extLst>
              <a:ext uri="{FF2B5EF4-FFF2-40B4-BE49-F238E27FC236}">
                <a16:creationId xmlns:a16="http://schemas.microsoft.com/office/drawing/2014/main" id="{83C91708-D057-476E-4DA5-E97188DC8C2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94B774F-9CEA-164C-426C-A292F7A11C27}"/>
              </a:ext>
            </a:extLst>
          </p:cNvPr>
          <p:cNvSpPr>
            <a:spLocks noGrp="1"/>
          </p:cNvSpPr>
          <p:nvPr>
            <p:ph type="sldNum" sz="quarter" idx="12"/>
          </p:nvPr>
        </p:nvSpPr>
        <p:spPr/>
        <p:txBody>
          <a:bodyPr/>
          <a:lstStyle/>
          <a:p>
            <a:fld id="{6A9E4929-A888-41AF-9173-38419112B343}" type="slidenum">
              <a:rPr lang="es-CO" smtClean="0"/>
              <a:t>‹Nº›</a:t>
            </a:fld>
            <a:endParaRPr lang="es-CO"/>
          </a:p>
        </p:txBody>
      </p:sp>
    </p:spTree>
    <p:extLst>
      <p:ext uri="{BB962C8B-B14F-4D97-AF65-F5344CB8AC3E}">
        <p14:creationId xmlns:p14="http://schemas.microsoft.com/office/powerpoint/2010/main" val="190075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CA9BFF-F4B6-A4F7-4714-7E6B4F3974F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F502343E-E0AE-C4C6-AC6B-7EB94BDAD71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0EA8D92-8C72-1300-35D1-11CEC21E918E}"/>
              </a:ext>
            </a:extLst>
          </p:cNvPr>
          <p:cNvSpPr>
            <a:spLocks noGrp="1"/>
          </p:cNvSpPr>
          <p:nvPr>
            <p:ph type="dt" sz="half" idx="10"/>
          </p:nvPr>
        </p:nvSpPr>
        <p:spPr/>
        <p:txBody>
          <a:bodyPr/>
          <a:lstStyle/>
          <a:p>
            <a:fld id="{97432B3B-091F-40D3-85A3-F7AC022D80C5}" type="datetimeFigureOut">
              <a:rPr lang="es-CO" smtClean="0"/>
              <a:t>24/04/2023</a:t>
            </a:fld>
            <a:endParaRPr lang="es-CO"/>
          </a:p>
        </p:txBody>
      </p:sp>
      <p:sp>
        <p:nvSpPr>
          <p:cNvPr id="5" name="Marcador de pie de página 4">
            <a:extLst>
              <a:ext uri="{FF2B5EF4-FFF2-40B4-BE49-F238E27FC236}">
                <a16:creationId xmlns:a16="http://schemas.microsoft.com/office/drawing/2014/main" id="{7ED999F5-8AB1-0459-37C9-221691FCFE5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91131FC-9EEB-DE9E-E865-0738A109CC85}"/>
              </a:ext>
            </a:extLst>
          </p:cNvPr>
          <p:cNvSpPr>
            <a:spLocks noGrp="1"/>
          </p:cNvSpPr>
          <p:nvPr>
            <p:ph type="sldNum" sz="quarter" idx="12"/>
          </p:nvPr>
        </p:nvSpPr>
        <p:spPr/>
        <p:txBody>
          <a:bodyPr/>
          <a:lstStyle/>
          <a:p>
            <a:fld id="{6A9E4929-A888-41AF-9173-38419112B343}" type="slidenum">
              <a:rPr lang="es-CO" smtClean="0"/>
              <a:t>‹Nº›</a:t>
            </a:fld>
            <a:endParaRPr lang="es-CO"/>
          </a:p>
        </p:txBody>
      </p:sp>
    </p:spTree>
    <p:extLst>
      <p:ext uri="{BB962C8B-B14F-4D97-AF65-F5344CB8AC3E}">
        <p14:creationId xmlns:p14="http://schemas.microsoft.com/office/powerpoint/2010/main" val="97235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6067B77-669D-81DF-B39E-094E2E7A629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00707F14-F570-C588-E073-0F92E931BD5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295048B-38CF-39C9-4DA8-5D0B58F35171}"/>
              </a:ext>
            </a:extLst>
          </p:cNvPr>
          <p:cNvSpPr>
            <a:spLocks noGrp="1"/>
          </p:cNvSpPr>
          <p:nvPr>
            <p:ph type="dt" sz="half" idx="10"/>
          </p:nvPr>
        </p:nvSpPr>
        <p:spPr/>
        <p:txBody>
          <a:bodyPr/>
          <a:lstStyle/>
          <a:p>
            <a:fld id="{97432B3B-091F-40D3-85A3-F7AC022D80C5}" type="datetimeFigureOut">
              <a:rPr lang="es-CO" smtClean="0"/>
              <a:t>24/04/2023</a:t>
            </a:fld>
            <a:endParaRPr lang="es-CO"/>
          </a:p>
        </p:txBody>
      </p:sp>
      <p:sp>
        <p:nvSpPr>
          <p:cNvPr id="5" name="Marcador de pie de página 4">
            <a:extLst>
              <a:ext uri="{FF2B5EF4-FFF2-40B4-BE49-F238E27FC236}">
                <a16:creationId xmlns:a16="http://schemas.microsoft.com/office/drawing/2014/main" id="{25C9ECE6-22FF-B110-1F32-5AEF4902823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0F62ED8-F85E-EA0E-82DF-3CF1B3CBDE36}"/>
              </a:ext>
            </a:extLst>
          </p:cNvPr>
          <p:cNvSpPr>
            <a:spLocks noGrp="1"/>
          </p:cNvSpPr>
          <p:nvPr>
            <p:ph type="sldNum" sz="quarter" idx="12"/>
          </p:nvPr>
        </p:nvSpPr>
        <p:spPr/>
        <p:txBody>
          <a:bodyPr/>
          <a:lstStyle/>
          <a:p>
            <a:fld id="{6A9E4929-A888-41AF-9173-38419112B343}" type="slidenum">
              <a:rPr lang="es-CO" smtClean="0"/>
              <a:t>‹Nº›</a:t>
            </a:fld>
            <a:endParaRPr lang="es-CO"/>
          </a:p>
        </p:txBody>
      </p:sp>
    </p:spTree>
    <p:extLst>
      <p:ext uri="{BB962C8B-B14F-4D97-AF65-F5344CB8AC3E}">
        <p14:creationId xmlns:p14="http://schemas.microsoft.com/office/powerpoint/2010/main" val="3197775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7" name="Rectángulo 6">
            <a:extLst>
              <a:ext uri="{FF2B5EF4-FFF2-40B4-BE49-F238E27FC236}">
                <a16:creationId xmlns:a16="http://schemas.microsoft.com/office/drawing/2014/main" id="{67F04C4F-65BC-574F-BE70-1F69FD52CB44}"/>
              </a:ext>
            </a:extLst>
          </p:cNvPr>
          <p:cNvSpPr/>
          <p:nvPr/>
        </p:nvSpPr>
        <p:spPr>
          <a:xfrm>
            <a:off x="0" y="3036788"/>
            <a:ext cx="12192000" cy="3828225"/>
          </a:xfrm>
          <a:prstGeom prst="rect">
            <a:avLst/>
          </a:prstGeom>
          <a:solidFill>
            <a:srgbClr val="263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 name="Imagen 9">
            <a:extLst>
              <a:ext uri="{FF2B5EF4-FFF2-40B4-BE49-F238E27FC236}">
                <a16:creationId xmlns:a16="http://schemas.microsoft.com/office/drawing/2014/main" id="{4F4FD1F8-1645-2B44-83C7-073D2CEA9FA5}"/>
              </a:ext>
            </a:extLst>
          </p:cNvPr>
          <p:cNvPicPr>
            <a:picLocks noChangeAspect="1"/>
          </p:cNvPicPr>
          <p:nvPr/>
        </p:nvPicPr>
        <p:blipFill>
          <a:blip r:embed="rId2"/>
          <a:stretch>
            <a:fillRect/>
          </a:stretch>
        </p:blipFill>
        <p:spPr>
          <a:xfrm>
            <a:off x="9620630" y="494722"/>
            <a:ext cx="2067410" cy="724477"/>
          </a:xfrm>
          <a:prstGeom prst="rect">
            <a:avLst/>
          </a:prstGeom>
        </p:spPr>
      </p:pic>
      <p:sp>
        <p:nvSpPr>
          <p:cNvPr id="11" name="Rectángulo 10"/>
          <p:cNvSpPr/>
          <p:nvPr/>
        </p:nvSpPr>
        <p:spPr>
          <a:xfrm>
            <a:off x="813126" y="2731167"/>
            <a:ext cx="365969" cy="1079899"/>
          </a:xfrm>
          <a:prstGeom prst="rect">
            <a:avLst/>
          </a:prstGeom>
          <a:solidFill>
            <a:srgbClr val="E4E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p:cNvSpPr>
            <a:spLocks noGrp="1"/>
          </p:cNvSpPr>
          <p:nvPr>
            <p:ph type="title"/>
          </p:nvPr>
        </p:nvSpPr>
        <p:spPr>
          <a:xfrm>
            <a:off x="1427747" y="3481343"/>
            <a:ext cx="9926053" cy="1325563"/>
          </a:xfrm>
          <a:prstGeom prst="rect">
            <a:avLst/>
          </a:prstGeom>
        </p:spPr>
        <p:txBody>
          <a:bodyPr/>
          <a:lstStyle>
            <a:lvl1pPr marL="0" algn="l" defTabSz="914400" rtl="0" eaLnBrk="1" latinLnBrk="0" hangingPunct="1">
              <a:lnSpc>
                <a:spcPct val="90000"/>
              </a:lnSpc>
              <a:spcBef>
                <a:spcPct val="0"/>
              </a:spcBef>
              <a:buNone/>
              <a:defRPr lang="es-CO" sz="4400" b="1" kern="1200" dirty="0">
                <a:solidFill>
                  <a:srgbClr val="0099CC"/>
                </a:solidFill>
                <a:latin typeface="FS Joey" panose="02000506040000020004" pitchFamily="50" charset="0"/>
                <a:ea typeface="Calibri" charset="0"/>
                <a:cs typeface="Calibri" charset="0"/>
              </a:defRPr>
            </a:lvl1pPr>
          </a:lstStyle>
          <a:p>
            <a:r>
              <a:rPr lang="es-ES"/>
              <a:t>Haga clic para modificar el estilo de título del patrón</a:t>
            </a:r>
            <a:endParaRPr lang="es-CO"/>
          </a:p>
        </p:txBody>
      </p:sp>
      <p:sp>
        <p:nvSpPr>
          <p:cNvPr id="15" name="Marcador de contenido 14"/>
          <p:cNvSpPr>
            <a:spLocks noGrp="1"/>
          </p:cNvSpPr>
          <p:nvPr>
            <p:ph sz="quarter" idx="13"/>
          </p:nvPr>
        </p:nvSpPr>
        <p:spPr>
          <a:xfrm>
            <a:off x="1427163" y="5080000"/>
            <a:ext cx="5257800" cy="1155700"/>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Editar el estilo de texto del patrón</a:t>
            </a:r>
          </a:p>
        </p:txBody>
      </p:sp>
    </p:spTree>
    <p:extLst>
      <p:ext uri="{BB962C8B-B14F-4D97-AF65-F5344CB8AC3E}">
        <p14:creationId xmlns:p14="http://schemas.microsoft.com/office/powerpoint/2010/main" val="2953660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Diapositiva de título">
    <p:spTree>
      <p:nvGrpSpPr>
        <p:cNvPr id="1" name=""/>
        <p:cNvGrpSpPr/>
        <p:nvPr/>
      </p:nvGrpSpPr>
      <p:grpSpPr>
        <a:xfrm>
          <a:off x="0" y="0"/>
          <a:ext cx="0" cy="0"/>
          <a:chOff x="0" y="0"/>
          <a:chExt cx="0" cy="0"/>
        </a:xfrm>
      </p:grpSpPr>
      <p:pic>
        <p:nvPicPr>
          <p:cNvPr id="16" name="Imagen 15"/>
          <p:cNvPicPr>
            <a:picLocks noChangeAspect="1"/>
          </p:cNvPicPr>
          <p:nvPr/>
        </p:nvPicPr>
        <p:blipFill rotWithShape="1">
          <a:blip r:embed="rId2">
            <a:extLst>
              <a:ext uri="{28A0092B-C50C-407E-A947-70E740481C1C}">
                <a14:useLocalDpi xmlns:a14="http://schemas.microsoft.com/office/drawing/2010/main" val="0"/>
              </a:ext>
            </a:extLst>
          </a:blip>
          <a:srcRect t="22382" b="22263"/>
          <a:stretch/>
        </p:blipFill>
        <p:spPr>
          <a:xfrm>
            <a:off x="0" y="3036788"/>
            <a:ext cx="12192000" cy="3795812"/>
          </a:xfrm>
          <a:prstGeom prst="rect">
            <a:avLst/>
          </a:prstGeom>
        </p:spPr>
      </p:pic>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79238905-8DD5-403F-B3BE-5AB589B68EA5}" type="datetimeFigureOut">
              <a:rPr lang="es-CO" smtClean="0"/>
              <a:t>24/04/2023</a:t>
            </a:fld>
            <a:endParaRPr lang="es-CO"/>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6F9CD647-B07B-44AE-B592-2A4C9AA1F68F}" type="slidenum">
              <a:rPr lang="es-CO" smtClean="0"/>
              <a:t>‹Nº›</a:t>
            </a:fld>
            <a:endParaRPr lang="es-CO"/>
          </a:p>
        </p:txBody>
      </p:sp>
      <p:sp>
        <p:nvSpPr>
          <p:cNvPr id="7" name="Rectángulo 6">
            <a:extLst>
              <a:ext uri="{FF2B5EF4-FFF2-40B4-BE49-F238E27FC236}">
                <a16:creationId xmlns:a16="http://schemas.microsoft.com/office/drawing/2014/main" id="{67F04C4F-65BC-574F-BE70-1F69FD52CB44}"/>
              </a:ext>
            </a:extLst>
          </p:cNvPr>
          <p:cNvSpPr/>
          <p:nvPr/>
        </p:nvSpPr>
        <p:spPr>
          <a:xfrm>
            <a:off x="0" y="3036788"/>
            <a:ext cx="12192000" cy="3828225"/>
          </a:xfrm>
          <a:prstGeom prst="rect">
            <a:avLst/>
          </a:prstGeom>
          <a:solidFill>
            <a:srgbClr val="26339B">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 name="Imagen 9">
            <a:extLst>
              <a:ext uri="{FF2B5EF4-FFF2-40B4-BE49-F238E27FC236}">
                <a16:creationId xmlns:a16="http://schemas.microsoft.com/office/drawing/2014/main" id="{4F4FD1F8-1645-2B44-83C7-073D2CEA9FA5}"/>
              </a:ext>
            </a:extLst>
          </p:cNvPr>
          <p:cNvPicPr>
            <a:picLocks noChangeAspect="1"/>
          </p:cNvPicPr>
          <p:nvPr/>
        </p:nvPicPr>
        <p:blipFill>
          <a:blip r:embed="rId3"/>
          <a:stretch>
            <a:fillRect/>
          </a:stretch>
        </p:blipFill>
        <p:spPr>
          <a:xfrm>
            <a:off x="9620630" y="494722"/>
            <a:ext cx="2067410" cy="724477"/>
          </a:xfrm>
          <a:prstGeom prst="rect">
            <a:avLst/>
          </a:prstGeom>
        </p:spPr>
      </p:pic>
      <p:sp>
        <p:nvSpPr>
          <p:cNvPr id="11" name="Rectángulo 10"/>
          <p:cNvSpPr/>
          <p:nvPr/>
        </p:nvSpPr>
        <p:spPr>
          <a:xfrm>
            <a:off x="813126" y="2731167"/>
            <a:ext cx="365969" cy="1079899"/>
          </a:xfrm>
          <a:prstGeom prst="rect">
            <a:avLst/>
          </a:prstGeom>
          <a:solidFill>
            <a:srgbClr val="E4E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p:cNvSpPr>
            <a:spLocks noGrp="1"/>
          </p:cNvSpPr>
          <p:nvPr>
            <p:ph type="title"/>
          </p:nvPr>
        </p:nvSpPr>
        <p:spPr>
          <a:xfrm>
            <a:off x="1427747" y="3481343"/>
            <a:ext cx="9926053" cy="1325563"/>
          </a:xfrm>
          <a:prstGeom prst="rect">
            <a:avLst/>
          </a:prstGeom>
        </p:spPr>
        <p:txBody>
          <a:bodyPr/>
          <a:lstStyle>
            <a:lvl1pPr marL="0" algn="l" defTabSz="914400" rtl="0" eaLnBrk="1" latinLnBrk="0" hangingPunct="1">
              <a:lnSpc>
                <a:spcPct val="90000"/>
              </a:lnSpc>
              <a:spcBef>
                <a:spcPct val="0"/>
              </a:spcBef>
              <a:buNone/>
              <a:defRPr lang="es-CO" sz="4400" b="1" kern="1200" dirty="0">
                <a:solidFill>
                  <a:schemeClr val="bg1"/>
                </a:solidFill>
                <a:latin typeface="FS Joey" panose="02000506040000020004" pitchFamily="50" charset="0"/>
                <a:ea typeface="Calibri" charset="0"/>
                <a:cs typeface="Calibri" charset="0"/>
              </a:defRPr>
            </a:lvl1pPr>
          </a:lstStyle>
          <a:p>
            <a:r>
              <a:rPr lang="es-ES"/>
              <a:t>Haga clic para modificar el estilo de título del patrón</a:t>
            </a:r>
            <a:endParaRPr lang="es-CO"/>
          </a:p>
        </p:txBody>
      </p:sp>
      <p:sp>
        <p:nvSpPr>
          <p:cNvPr id="15" name="Marcador de contenido 14"/>
          <p:cNvSpPr>
            <a:spLocks noGrp="1"/>
          </p:cNvSpPr>
          <p:nvPr>
            <p:ph sz="quarter" idx="13"/>
          </p:nvPr>
        </p:nvSpPr>
        <p:spPr>
          <a:xfrm>
            <a:off x="1427163" y="5080000"/>
            <a:ext cx="5257800" cy="1155700"/>
          </a:xfrm>
          <a:prstGeom prst="rect">
            <a:avLst/>
          </a:prstGeom>
        </p:spPr>
        <p:txBody>
          <a:bodyPr/>
          <a:lstStyle>
            <a:lvl1pPr marL="0" indent="0">
              <a:buNone/>
              <a:defRPr>
                <a:solidFill>
                  <a:srgbClr val="E4E826"/>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Editar el estilo de texto del patrón</a:t>
            </a:r>
          </a:p>
        </p:txBody>
      </p:sp>
    </p:spTree>
    <p:extLst>
      <p:ext uri="{BB962C8B-B14F-4D97-AF65-F5344CB8AC3E}">
        <p14:creationId xmlns:p14="http://schemas.microsoft.com/office/powerpoint/2010/main" val="3129684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iseño personalizado">
    <p:bg>
      <p:bgRef idx="1001">
        <a:schemeClr val="bg1"/>
      </p:bgRef>
    </p:bg>
    <p:spTree>
      <p:nvGrpSpPr>
        <p:cNvPr id="1" name=""/>
        <p:cNvGrpSpPr/>
        <p:nvPr/>
      </p:nvGrpSpPr>
      <p:grpSpPr>
        <a:xfrm>
          <a:off x="0" y="0"/>
          <a:ext cx="0" cy="0"/>
          <a:chOff x="0" y="0"/>
          <a:chExt cx="0" cy="0"/>
        </a:xfrm>
      </p:grpSpPr>
      <p:sp>
        <p:nvSpPr>
          <p:cNvPr id="3" name="Retardo 133">
            <a:extLst>
              <a:ext uri="{FF2B5EF4-FFF2-40B4-BE49-F238E27FC236}">
                <a16:creationId xmlns:a16="http://schemas.microsoft.com/office/drawing/2014/main" id="{231ACDEC-42AA-3340-A035-E54320C83123}"/>
              </a:ext>
            </a:extLst>
          </p:cNvPr>
          <p:cNvSpPr/>
          <p:nvPr/>
        </p:nvSpPr>
        <p:spPr>
          <a:xfrm>
            <a:off x="5362725" y="-7003"/>
            <a:ext cx="951876" cy="951876"/>
          </a:xfrm>
          <a:prstGeom prst="flowChartDelay">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FS Joey" panose="02000506040000020004" pitchFamily="50" charset="0"/>
            </a:endParaRPr>
          </a:p>
        </p:txBody>
      </p:sp>
      <p:sp>
        <p:nvSpPr>
          <p:cNvPr id="4" name="Rectángulo 3">
            <a:extLst>
              <a:ext uri="{FF2B5EF4-FFF2-40B4-BE49-F238E27FC236}">
                <a16:creationId xmlns:a16="http://schemas.microsoft.com/office/drawing/2014/main" id="{BCF958BB-82A3-7B4B-8EDC-241B8D0CECF9}"/>
              </a:ext>
            </a:extLst>
          </p:cNvPr>
          <p:cNvSpPr/>
          <p:nvPr/>
        </p:nvSpPr>
        <p:spPr>
          <a:xfrm>
            <a:off x="0" y="-8329"/>
            <a:ext cx="5838663" cy="951876"/>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FS Joey" panose="02000506040000020004" pitchFamily="50" charset="0"/>
            </a:endParaRPr>
          </a:p>
        </p:txBody>
      </p:sp>
      <p:sp>
        <p:nvSpPr>
          <p:cNvPr id="2" name="Título 1"/>
          <p:cNvSpPr>
            <a:spLocks noGrp="1"/>
          </p:cNvSpPr>
          <p:nvPr>
            <p:ph type="title"/>
          </p:nvPr>
        </p:nvSpPr>
        <p:spPr>
          <a:xfrm>
            <a:off x="260032" y="227323"/>
            <a:ext cx="6712268" cy="480571"/>
          </a:xfrm>
          <a:prstGeom prst="rect">
            <a:avLst/>
          </a:prstGeom>
        </p:spPr>
        <p:txBody>
          <a:bodyPr/>
          <a:lstStyle>
            <a:lvl1pPr>
              <a:defRPr lang="es-CO" sz="2800" b="1" kern="1200" dirty="0">
                <a:solidFill>
                  <a:schemeClr val="bg1"/>
                </a:solidFill>
                <a:latin typeface="FS Joey" panose="02000506040000020004" pitchFamily="50" charset="0"/>
                <a:ea typeface="+mn-ea"/>
                <a:cs typeface="+mn-cs"/>
              </a:defRPr>
            </a:lvl1pPr>
          </a:lstStyle>
          <a:p>
            <a:r>
              <a:rPr lang="es-ES"/>
              <a:t>Haga clic para modificar el estilo de título del patrón</a:t>
            </a:r>
            <a:endParaRPr lang="es-CO"/>
          </a:p>
        </p:txBody>
      </p:sp>
      <p:sp>
        <p:nvSpPr>
          <p:cNvPr id="6" name="Marcador de texto 5"/>
          <p:cNvSpPr>
            <a:spLocks noGrp="1"/>
          </p:cNvSpPr>
          <p:nvPr>
            <p:ph type="body" sz="quarter" idx="10"/>
          </p:nvPr>
        </p:nvSpPr>
        <p:spPr>
          <a:xfrm>
            <a:off x="469900" y="1295400"/>
            <a:ext cx="11303000" cy="5067300"/>
          </a:xfrm>
          <a:prstGeom prst="rect">
            <a:avLst/>
          </a:prstGeom>
        </p:spPr>
        <p:txBody>
          <a:bodyPr/>
          <a:lstStyle>
            <a:lvl1pPr>
              <a:defRPr sz="2400"/>
            </a:lvl1pPr>
            <a:lvl2pPr>
              <a:defRPr sz="2000"/>
            </a:lvl2pPr>
            <a:lvl3pPr>
              <a:defRPr sz="1800"/>
            </a:lvl3pPr>
            <a:lvl4pPr>
              <a:defRPr sz="1600"/>
            </a:lvl4pPr>
            <a:lvl5pPr>
              <a:defRPr sz="16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387401102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67F04C4F-65BC-574F-BE70-1F69FD52CB44}"/>
              </a:ext>
            </a:extLst>
          </p:cNvPr>
          <p:cNvSpPr/>
          <p:nvPr/>
        </p:nvSpPr>
        <p:spPr>
          <a:xfrm>
            <a:off x="3072352" y="-9466"/>
            <a:ext cx="30747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26339B"/>
              </a:solidFill>
              <a:latin typeface="FS Joey" panose="02000506040000020004" pitchFamily="50" charset="0"/>
            </a:endParaRPr>
          </a:p>
        </p:txBody>
      </p:sp>
      <p:sp>
        <p:nvSpPr>
          <p:cNvPr id="4" name="Rectángulo 3">
            <a:extLst>
              <a:ext uri="{FF2B5EF4-FFF2-40B4-BE49-F238E27FC236}">
                <a16:creationId xmlns:a16="http://schemas.microsoft.com/office/drawing/2014/main" id="{67F04C4F-65BC-574F-BE70-1F69FD52CB44}"/>
              </a:ext>
            </a:extLst>
          </p:cNvPr>
          <p:cNvSpPr/>
          <p:nvPr/>
        </p:nvSpPr>
        <p:spPr>
          <a:xfrm>
            <a:off x="2" y="0"/>
            <a:ext cx="3074760" cy="6888673"/>
          </a:xfrm>
          <a:prstGeom prst="rect">
            <a:avLst/>
          </a:prstGeom>
          <a:solidFill>
            <a:srgbClr val="263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26339B"/>
              </a:solidFill>
              <a:latin typeface="FS Joey" panose="02000506040000020004" pitchFamily="50" charset="0"/>
            </a:endParaRPr>
          </a:p>
        </p:txBody>
      </p:sp>
      <p:sp>
        <p:nvSpPr>
          <p:cNvPr id="7" name="Triángulo isósceles 3"/>
          <p:cNvSpPr/>
          <p:nvPr/>
        </p:nvSpPr>
        <p:spPr>
          <a:xfrm rot="5400000">
            <a:off x="2477886" y="3308935"/>
            <a:ext cx="1264474" cy="267000"/>
          </a:xfrm>
          <a:prstGeom prst="triangle">
            <a:avLst>
              <a:gd name="adj" fmla="val 51304"/>
            </a:avLst>
          </a:prstGeom>
          <a:solidFill>
            <a:srgbClr val="263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FS Joey" panose="02000506040000020004" pitchFamily="50" charset="0"/>
            </a:endParaRPr>
          </a:p>
        </p:txBody>
      </p:sp>
      <p:sp>
        <p:nvSpPr>
          <p:cNvPr id="8" name="Triángulo isósceles 3"/>
          <p:cNvSpPr/>
          <p:nvPr/>
        </p:nvSpPr>
        <p:spPr>
          <a:xfrm rot="5400000">
            <a:off x="5433187" y="3339216"/>
            <a:ext cx="1264474" cy="267000"/>
          </a:xfrm>
          <a:prstGeom prst="triangle">
            <a:avLst>
              <a:gd name="adj" fmla="val 5130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lumMod val="95000"/>
                </a:schemeClr>
              </a:solidFill>
              <a:latin typeface="FS Joey" panose="02000506040000020004" pitchFamily="50" charset="0"/>
            </a:endParaRPr>
          </a:p>
        </p:txBody>
      </p:sp>
      <p:pic>
        <p:nvPicPr>
          <p:cNvPr id="9" name="Imagen 8">
            <a:extLst>
              <a:ext uri="{FF2B5EF4-FFF2-40B4-BE49-F238E27FC236}">
                <a16:creationId xmlns:a16="http://schemas.microsoft.com/office/drawing/2014/main" id="{4F4FD1F8-1645-2B44-83C7-073D2CEA9FA5}"/>
              </a:ext>
            </a:extLst>
          </p:cNvPr>
          <p:cNvPicPr>
            <a:picLocks noChangeAspect="1"/>
          </p:cNvPicPr>
          <p:nvPr/>
        </p:nvPicPr>
        <p:blipFill>
          <a:blip r:embed="rId2"/>
          <a:stretch>
            <a:fillRect/>
          </a:stretch>
        </p:blipFill>
        <p:spPr>
          <a:xfrm>
            <a:off x="10833100" y="229190"/>
            <a:ext cx="1121801" cy="393110"/>
          </a:xfrm>
          <a:prstGeom prst="rect">
            <a:avLst/>
          </a:prstGeom>
        </p:spPr>
      </p:pic>
      <p:sp>
        <p:nvSpPr>
          <p:cNvPr id="10" name="Marcador de texto 9"/>
          <p:cNvSpPr>
            <a:spLocks noGrp="1"/>
          </p:cNvSpPr>
          <p:nvPr>
            <p:ph type="body" sz="quarter" idx="10"/>
          </p:nvPr>
        </p:nvSpPr>
        <p:spPr>
          <a:xfrm>
            <a:off x="369362" y="1806575"/>
            <a:ext cx="2438400" cy="2895600"/>
          </a:xfrm>
          <a:prstGeom prst="rect">
            <a:avLst/>
          </a:prstGeom>
        </p:spPr>
        <p:txBody>
          <a:bodyPr/>
          <a:lstStyle>
            <a:lvl1pPr marL="0" indent="0">
              <a:buNone/>
              <a:defRPr>
                <a:solidFill>
                  <a:srgbClr val="E4E826"/>
                </a:solidFill>
              </a:defRPr>
            </a:lvl1pPr>
            <a:lvl2pPr>
              <a:defRPr>
                <a:solidFill>
                  <a:srgbClr val="E4E826"/>
                </a:solidFill>
              </a:defRPr>
            </a:lvl2pPr>
            <a:lvl3pPr>
              <a:defRPr>
                <a:solidFill>
                  <a:srgbClr val="E4E826"/>
                </a:solidFill>
              </a:defRPr>
            </a:lvl3pPr>
            <a:lvl4pPr>
              <a:defRPr>
                <a:solidFill>
                  <a:srgbClr val="E4E826"/>
                </a:solidFill>
              </a:defRPr>
            </a:lvl4pPr>
            <a:lvl5pPr>
              <a:defRPr>
                <a:solidFill>
                  <a:srgbClr val="E4E826"/>
                </a:solidFill>
              </a:defRPr>
            </a:lvl5pPr>
          </a:lstStyle>
          <a:p>
            <a:pPr lvl="0"/>
            <a:r>
              <a:rPr lang="es-ES"/>
              <a:t>Editar el estilo de texto del patrón</a:t>
            </a:r>
          </a:p>
        </p:txBody>
      </p:sp>
      <p:sp>
        <p:nvSpPr>
          <p:cNvPr id="12" name="Marcador de contenido 11"/>
          <p:cNvSpPr>
            <a:spLocks noGrp="1"/>
          </p:cNvSpPr>
          <p:nvPr>
            <p:ph sz="quarter" idx="11"/>
          </p:nvPr>
        </p:nvSpPr>
        <p:spPr>
          <a:xfrm>
            <a:off x="3446010" y="1806575"/>
            <a:ext cx="2559050" cy="2713038"/>
          </a:xfrm>
          <a:prstGeom prst="rect">
            <a:avLst/>
          </a:prstGeom>
        </p:spPr>
        <p:txBody>
          <a:bodyPr/>
          <a:lstStyle>
            <a:lvl1pPr marL="0" indent="0">
              <a:buNone/>
              <a:defRPr sz="2000" b="1">
                <a:solidFill>
                  <a:srgbClr val="26339B"/>
                </a:solidFill>
              </a:defRPr>
            </a:lvl1pPr>
            <a:lvl2pPr marL="457200" indent="0">
              <a:buNone/>
              <a:defRPr sz="2000" b="1">
                <a:solidFill>
                  <a:srgbClr val="26339B"/>
                </a:solidFill>
              </a:defRPr>
            </a:lvl2pPr>
            <a:lvl3pPr marL="914400" indent="0">
              <a:buNone/>
              <a:defRPr sz="2000" b="1">
                <a:solidFill>
                  <a:srgbClr val="26339B"/>
                </a:solidFill>
              </a:defRPr>
            </a:lvl3pPr>
            <a:lvl4pPr marL="1371600" indent="0">
              <a:buNone/>
              <a:defRPr sz="2000" b="1">
                <a:solidFill>
                  <a:srgbClr val="26339B"/>
                </a:solidFill>
              </a:defRPr>
            </a:lvl4pPr>
            <a:lvl5pPr marL="1828800" indent="0">
              <a:buNone/>
              <a:defRPr sz="2000" b="1">
                <a:solidFill>
                  <a:srgbClr val="26339B"/>
                </a:solidFill>
              </a:defRPr>
            </a:lvl5pPr>
          </a:lstStyle>
          <a:p>
            <a:pPr lvl="0"/>
            <a:r>
              <a:rPr lang="es-ES"/>
              <a:t>Editar el estilo de texto del patrón</a:t>
            </a:r>
          </a:p>
        </p:txBody>
      </p:sp>
      <p:sp>
        <p:nvSpPr>
          <p:cNvPr id="5" name="Marcador de texto 4"/>
          <p:cNvSpPr>
            <a:spLocks noGrp="1"/>
          </p:cNvSpPr>
          <p:nvPr>
            <p:ph type="body" sz="quarter" idx="12"/>
          </p:nvPr>
        </p:nvSpPr>
        <p:spPr>
          <a:xfrm>
            <a:off x="6464300" y="977900"/>
            <a:ext cx="5105400" cy="5067300"/>
          </a:xfrm>
          <a:prstGeom prst="rect">
            <a:avLst/>
          </a:prstGeom>
        </p:spPr>
        <p:txBody>
          <a:bodyPr/>
          <a:lstStyle>
            <a:lvl1pPr>
              <a:defRPr sz="2400"/>
            </a:lvl1pPr>
            <a:lvl2pPr>
              <a:defRPr sz="2000"/>
            </a:lvl2pPr>
            <a:lvl3pPr>
              <a:defRPr sz="1800"/>
            </a:lvl3pPr>
            <a:lvl4pPr>
              <a:defRPr sz="1600"/>
            </a:lvl4pPr>
            <a:lvl5pPr>
              <a:defRPr sz="16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496442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Diseño personalizad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67F04C4F-65BC-574F-BE70-1F69FD52CB44}"/>
              </a:ext>
            </a:extLst>
          </p:cNvPr>
          <p:cNvSpPr/>
          <p:nvPr/>
        </p:nvSpPr>
        <p:spPr>
          <a:xfrm>
            <a:off x="3958390" y="0"/>
            <a:ext cx="4138864" cy="6858000"/>
          </a:xfrm>
          <a:prstGeom prst="rect">
            <a:avLst/>
          </a:prstGeom>
          <a:solidFill>
            <a:srgbClr val="263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26339B"/>
              </a:solidFill>
            </a:endParaRPr>
          </a:p>
        </p:txBody>
      </p:sp>
      <p:sp>
        <p:nvSpPr>
          <p:cNvPr id="4" name="Rectángulo 3">
            <a:extLst>
              <a:ext uri="{FF2B5EF4-FFF2-40B4-BE49-F238E27FC236}">
                <a16:creationId xmlns:a16="http://schemas.microsoft.com/office/drawing/2014/main" id="{67F04C4F-65BC-574F-BE70-1F69FD52CB44}"/>
              </a:ext>
            </a:extLst>
          </p:cNvPr>
          <p:cNvSpPr/>
          <p:nvPr/>
        </p:nvSpPr>
        <p:spPr>
          <a:xfrm>
            <a:off x="8097253" y="0"/>
            <a:ext cx="4094747" cy="6858000"/>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26339B"/>
              </a:solidFill>
            </a:endParaRPr>
          </a:p>
        </p:txBody>
      </p:sp>
      <p:sp>
        <p:nvSpPr>
          <p:cNvPr id="8" name="Triángulo isósceles 3"/>
          <p:cNvSpPr/>
          <p:nvPr/>
        </p:nvSpPr>
        <p:spPr>
          <a:xfrm rot="5400000">
            <a:off x="3427174" y="3345936"/>
            <a:ext cx="1264474" cy="267000"/>
          </a:xfrm>
          <a:prstGeom prst="triangle">
            <a:avLst>
              <a:gd name="adj" fmla="val 513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lumMod val="95000"/>
                </a:schemeClr>
              </a:solidFill>
            </a:endParaRPr>
          </a:p>
        </p:txBody>
      </p:sp>
      <p:sp>
        <p:nvSpPr>
          <p:cNvPr id="9" name="Triángulo isósceles 3"/>
          <p:cNvSpPr/>
          <p:nvPr/>
        </p:nvSpPr>
        <p:spPr>
          <a:xfrm rot="5400000">
            <a:off x="7565332" y="3345936"/>
            <a:ext cx="1264474" cy="267000"/>
          </a:xfrm>
          <a:prstGeom prst="triangle">
            <a:avLst>
              <a:gd name="adj" fmla="val 51304"/>
            </a:avLst>
          </a:prstGeom>
          <a:solidFill>
            <a:srgbClr val="263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lumMod val="95000"/>
                </a:schemeClr>
              </a:solidFill>
            </a:endParaRPr>
          </a:p>
        </p:txBody>
      </p:sp>
      <p:sp>
        <p:nvSpPr>
          <p:cNvPr id="14" name="Marcador de texto 13"/>
          <p:cNvSpPr>
            <a:spLocks noGrp="1"/>
          </p:cNvSpPr>
          <p:nvPr>
            <p:ph type="body" sz="quarter" idx="10"/>
          </p:nvPr>
        </p:nvSpPr>
        <p:spPr>
          <a:xfrm>
            <a:off x="616770" y="727760"/>
            <a:ext cx="2798763" cy="954088"/>
          </a:xfrm>
          <a:prstGeom prst="rect">
            <a:avLst/>
          </a:prstGeom>
        </p:spPr>
        <p:txBody>
          <a:bodyPr/>
          <a:lstStyle>
            <a:lvl1pPr marL="0" indent="0" algn="ctr">
              <a:buNone/>
              <a:defRPr sz="2800" b="1"/>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s-ES"/>
              <a:t>Editar el estilo de texto del patrón</a:t>
            </a:r>
          </a:p>
        </p:txBody>
      </p:sp>
      <p:sp>
        <p:nvSpPr>
          <p:cNvPr id="15" name="Marcador de texto 13"/>
          <p:cNvSpPr>
            <a:spLocks noGrp="1"/>
          </p:cNvSpPr>
          <p:nvPr>
            <p:ph type="body" sz="quarter" idx="11"/>
          </p:nvPr>
        </p:nvSpPr>
        <p:spPr>
          <a:xfrm>
            <a:off x="4628440" y="727760"/>
            <a:ext cx="2798763" cy="954088"/>
          </a:xfrm>
          <a:prstGeom prst="rect">
            <a:avLst/>
          </a:prstGeom>
        </p:spPr>
        <p:txBody>
          <a:bodyPr/>
          <a:lstStyle>
            <a:lvl1pPr marL="0" indent="0" algn="ctr">
              <a:buNone/>
              <a:defRPr sz="2800" b="1">
                <a:solidFill>
                  <a:schemeClr val="bg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s-ES"/>
              <a:t>Editar el estilo de texto del patrón</a:t>
            </a:r>
          </a:p>
        </p:txBody>
      </p:sp>
      <p:sp>
        <p:nvSpPr>
          <p:cNvPr id="16" name="Marcador de texto 13"/>
          <p:cNvSpPr>
            <a:spLocks noGrp="1"/>
          </p:cNvSpPr>
          <p:nvPr>
            <p:ph type="body" sz="quarter" idx="12"/>
          </p:nvPr>
        </p:nvSpPr>
        <p:spPr>
          <a:xfrm>
            <a:off x="8884470" y="727760"/>
            <a:ext cx="2798763" cy="954088"/>
          </a:xfrm>
          <a:prstGeom prst="rect">
            <a:avLst/>
          </a:prstGeom>
        </p:spPr>
        <p:txBody>
          <a:bodyPr/>
          <a:lstStyle>
            <a:lvl1pPr marL="0" indent="0" algn="ctr">
              <a:buNone/>
              <a:defRPr sz="2800" b="1">
                <a:solidFill>
                  <a:schemeClr val="bg1"/>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s-ES"/>
              <a:t>Editar el estilo de texto del patrón</a:t>
            </a:r>
          </a:p>
        </p:txBody>
      </p:sp>
      <p:sp>
        <p:nvSpPr>
          <p:cNvPr id="18" name="Marcador de texto 17"/>
          <p:cNvSpPr>
            <a:spLocks noGrp="1"/>
          </p:cNvSpPr>
          <p:nvPr>
            <p:ph type="body" sz="quarter" idx="13"/>
          </p:nvPr>
        </p:nvSpPr>
        <p:spPr>
          <a:xfrm>
            <a:off x="617538" y="1943100"/>
            <a:ext cx="2798762" cy="2755900"/>
          </a:xfrm>
          <a:prstGeom prst="rect">
            <a:avLst/>
          </a:prstGeom>
        </p:spPr>
        <p:txBody>
          <a:bodyPr/>
          <a:lstStyle>
            <a:lvl1pPr marL="228600" indent="-228600">
              <a:buFont typeface="Wingdings" panose="05000000000000000000" pitchFamily="2" charset="2"/>
              <a:buChar char="ü"/>
              <a:defRPr sz="1800"/>
            </a:lvl1pPr>
            <a:lvl2pPr>
              <a:defRPr sz="1800"/>
            </a:lvl2pPr>
            <a:lvl3pPr>
              <a:defRPr sz="1800"/>
            </a:lvl3pPr>
            <a:lvl4pPr>
              <a:defRPr sz="1800"/>
            </a:lvl4pPr>
            <a:lvl5pPr>
              <a:defRPr sz="1800"/>
            </a:lvl5pPr>
          </a:lstStyle>
          <a:p>
            <a:pPr lvl="0"/>
            <a:r>
              <a:rPr lang="es-ES"/>
              <a:t>Editar el estilo de texto del patrón</a:t>
            </a:r>
          </a:p>
        </p:txBody>
      </p:sp>
      <p:sp>
        <p:nvSpPr>
          <p:cNvPr id="19" name="Marcador de texto 17"/>
          <p:cNvSpPr>
            <a:spLocks noGrp="1"/>
          </p:cNvSpPr>
          <p:nvPr>
            <p:ph type="body" sz="quarter" idx="14"/>
          </p:nvPr>
        </p:nvSpPr>
        <p:spPr>
          <a:xfrm>
            <a:off x="4628440" y="1943100"/>
            <a:ext cx="2798762" cy="2755900"/>
          </a:xfrm>
          <a:prstGeom prst="rect">
            <a:avLst/>
          </a:prstGeom>
        </p:spPr>
        <p:txBody>
          <a:bodyPr/>
          <a:lstStyle>
            <a:lvl1pPr marL="228600" indent="-228600">
              <a:buFont typeface="Wingdings" panose="05000000000000000000" pitchFamily="2" charset="2"/>
              <a:buChar char="ü"/>
              <a:defRPr sz="1800">
                <a:solidFill>
                  <a:schemeClr val="bg1"/>
                </a:solidFill>
              </a:defRPr>
            </a:lvl1pPr>
            <a:lvl2pPr>
              <a:defRPr sz="1800"/>
            </a:lvl2pPr>
            <a:lvl3pPr>
              <a:defRPr sz="1800"/>
            </a:lvl3pPr>
            <a:lvl4pPr>
              <a:defRPr sz="1800"/>
            </a:lvl4pPr>
            <a:lvl5pPr>
              <a:defRPr sz="1800"/>
            </a:lvl5pPr>
          </a:lstStyle>
          <a:p>
            <a:pPr lvl="0"/>
            <a:r>
              <a:rPr lang="es-ES"/>
              <a:t>Editar el estilo de texto del patrón</a:t>
            </a:r>
          </a:p>
        </p:txBody>
      </p:sp>
      <p:sp>
        <p:nvSpPr>
          <p:cNvPr id="20" name="Marcador de texto 17"/>
          <p:cNvSpPr>
            <a:spLocks noGrp="1"/>
          </p:cNvSpPr>
          <p:nvPr>
            <p:ph type="body" sz="quarter" idx="15"/>
          </p:nvPr>
        </p:nvSpPr>
        <p:spPr>
          <a:xfrm>
            <a:off x="8884470" y="1943100"/>
            <a:ext cx="2798762" cy="2755900"/>
          </a:xfrm>
          <a:prstGeom prst="rect">
            <a:avLst/>
          </a:prstGeom>
        </p:spPr>
        <p:txBody>
          <a:bodyPr/>
          <a:lstStyle>
            <a:lvl1pPr marL="228600" indent="-228600">
              <a:buFont typeface="Wingdings" panose="05000000000000000000" pitchFamily="2" charset="2"/>
              <a:buChar char="ü"/>
              <a:defRPr sz="1800">
                <a:solidFill>
                  <a:schemeClr val="bg1"/>
                </a:solidFill>
              </a:defRPr>
            </a:lvl1pPr>
            <a:lvl2pPr>
              <a:defRPr sz="1800"/>
            </a:lvl2pPr>
            <a:lvl3pPr>
              <a:defRPr sz="1800"/>
            </a:lvl3pPr>
            <a:lvl4pPr>
              <a:defRPr sz="1800"/>
            </a:lvl4pPr>
            <a:lvl5pPr>
              <a:defRPr sz="1800"/>
            </a:lvl5pPr>
          </a:lstStyle>
          <a:p>
            <a:pPr lvl="0"/>
            <a:r>
              <a:rPr lang="es-ES"/>
              <a:t>Editar el estilo de texto del patrón</a:t>
            </a:r>
          </a:p>
        </p:txBody>
      </p:sp>
    </p:spTree>
    <p:extLst>
      <p:ext uri="{BB962C8B-B14F-4D97-AF65-F5344CB8AC3E}">
        <p14:creationId xmlns:p14="http://schemas.microsoft.com/office/powerpoint/2010/main" val="1748993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Diseño personalizado">
    <p:bg>
      <p:bgRef idx="1001">
        <a:schemeClr val="bg1"/>
      </p:bgRef>
    </p:bg>
    <p:spTree>
      <p:nvGrpSpPr>
        <p:cNvPr id="1" name=""/>
        <p:cNvGrpSpPr/>
        <p:nvPr/>
      </p:nvGrpSpPr>
      <p:grpSpPr>
        <a:xfrm>
          <a:off x="0" y="0"/>
          <a:ext cx="0" cy="0"/>
          <a:chOff x="0" y="0"/>
          <a:chExt cx="0" cy="0"/>
        </a:xfrm>
      </p:grpSpPr>
      <p:sp>
        <p:nvSpPr>
          <p:cNvPr id="3" name="Retardo 133">
            <a:extLst>
              <a:ext uri="{FF2B5EF4-FFF2-40B4-BE49-F238E27FC236}">
                <a16:creationId xmlns:a16="http://schemas.microsoft.com/office/drawing/2014/main" id="{231ACDEC-42AA-3340-A035-E54320C83123}"/>
              </a:ext>
            </a:extLst>
          </p:cNvPr>
          <p:cNvSpPr/>
          <p:nvPr/>
        </p:nvSpPr>
        <p:spPr>
          <a:xfrm>
            <a:off x="5362725" y="-7003"/>
            <a:ext cx="951876" cy="951876"/>
          </a:xfrm>
          <a:prstGeom prst="flowChartDelay">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FS Joey" panose="02000506040000020004" pitchFamily="50" charset="0"/>
            </a:endParaRPr>
          </a:p>
        </p:txBody>
      </p:sp>
      <p:sp>
        <p:nvSpPr>
          <p:cNvPr id="4" name="Rectángulo 3">
            <a:extLst>
              <a:ext uri="{FF2B5EF4-FFF2-40B4-BE49-F238E27FC236}">
                <a16:creationId xmlns:a16="http://schemas.microsoft.com/office/drawing/2014/main" id="{BCF958BB-82A3-7B4B-8EDC-241B8D0CECF9}"/>
              </a:ext>
            </a:extLst>
          </p:cNvPr>
          <p:cNvSpPr/>
          <p:nvPr/>
        </p:nvSpPr>
        <p:spPr>
          <a:xfrm>
            <a:off x="0" y="-8329"/>
            <a:ext cx="5838663" cy="951876"/>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FS Joey" panose="02000506040000020004" pitchFamily="50" charset="0"/>
            </a:endParaRPr>
          </a:p>
        </p:txBody>
      </p:sp>
      <p:sp>
        <p:nvSpPr>
          <p:cNvPr id="2" name="Título 1"/>
          <p:cNvSpPr>
            <a:spLocks noGrp="1"/>
          </p:cNvSpPr>
          <p:nvPr>
            <p:ph type="title"/>
          </p:nvPr>
        </p:nvSpPr>
        <p:spPr>
          <a:xfrm>
            <a:off x="260032" y="227323"/>
            <a:ext cx="6712268" cy="480571"/>
          </a:xfrm>
          <a:prstGeom prst="rect">
            <a:avLst/>
          </a:prstGeom>
        </p:spPr>
        <p:txBody>
          <a:bodyPr/>
          <a:lstStyle>
            <a:lvl1pPr>
              <a:defRPr lang="es-CO" sz="2800" b="1" kern="1200" dirty="0">
                <a:solidFill>
                  <a:schemeClr val="bg1"/>
                </a:solidFill>
                <a:latin typeface="FS Joey" panose="02000506040000020004" pitchFamily="50" charset="0"/>
                <a:ea typeface="+mn-ea"/>
                <a:cs typeface="+mn-cs"/>
              </a:defRPr>
            </a:lvl1pPr>
          </a:lstStyle>
          <a:p>
            <a:r>
              <a:rPr lang="es-ES"/>
              <a:t>Haga clic para modificar el estilo de título del patrón</a:t>
            </a:r>
            <a:endParaRPr lang="es-CO"/>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3" y="2346068"/>
            <a:ext cx="12192001" cy="397690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84845933"/>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Diseño personalizado">
    <p:bg>
      <p:bgRef idx="1001">
        <a:schemeClr val="bg1"/>
      </p:bgRef>
    </p:bg>
    <p:spTree>
      <p:nvGrpSpPr>
        <p:cNvPr id="1" name=""/>
        <p:cNvGrpSpPr/>
        <p:nvPr/>
      </p:nvGrpSpPr>
      <p:grpSpPr>
        <a:xfrm>
          <a:off x="0" y="0"/>
          <a:ext cx="0" cy="0"/>
          <a:chOff x="0" y="0"/>
          <a:chExt cx="0" cy="0"/>
        </a:xfrm>
      </p:grpSpPr>
      <p:sp>
        <p:nvSpPr>
          <p:cNvPr id="3" name="Retardo 133">
            <a:extLst>
              <a:ext uri="{FF2B5EF4-FFF2-40B4-BE49-F238E27FC236}">
                <a16:creationId xmlns:a16="http://schemas.microsoft.com/office/drawing/2014/main" id="{231ACDEC-42AA-3340-A035-E54320C83123}"/>
              </a:ext>
            </a:extLst>
          </p:cNvPr>
          <p:cNvSpPr/>
          <p:nvPr/>
        </p:nvSpPr>
        <p:spPr>
          <a:xfrm>
            <a:off x="5362725" y="-7003"/>
            <a:ext cx="951876" cy="951876"/>
          </a:xfrm>
          <a:prstGeom prst="flowChartDelay">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FS Joey" panose="02000506040000020004" pitchFamily="50" charset="0"/>
            </a:endParaRPr>
          </a:p>
        </p:txBody>
      </p:sp>
      <p:sp>
        <p:nvSpPr>
          <p:cNvPr id="4" name="Rectángulo 3">
            <a:extLst>
              <a:ext uri="{FF2B5EF4-FFF2-40B4-BE49-F238E27FC236}">
                <a16:creationId xmlns:a16="http://schemas.microsoft.com/office/drawing/2014/main" id="{BCF958BB-82A3-7B4B-8EDC-241B8D0CECF9}"/>
              </a:ext>
            </a:extLst>
          </p:cNvPr>
          <p:cNvSpPr/>
          <p:nvPr/>
        </p:nvSpPr>
        <p:spPr>
          <a:xfrm>
            <a:off x="0" y="-8329"/>
            <a:ext cx="5838663" cy="951876"/>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FS Joey" panose="02000506040000020004" pitchFamily="50" charset="0"/>
            </a:endParaRPr>
          </a:p>
        </p:txBody>
      </p:sp>
      <p:sp>
        <p:nvSpPr>
          <p:cNvPr id="2" name="Título 1"/>
          <p:cNvSpPr>
            <a:spLocks noGrp="1"/>
          </p:cNvSpPr>
          <p:nvPr>
            <p:ph type="title"/>
          </p:nvPr>
        </p:nvSpPr>
        <p:spPr>
          <a:xfrm>
            <a:off x="260032" y="227323"/>
            <a:ext cx="6712268" cy="480571"/>
          </a:xfrm>
          <a:prstGeom prst="rect">
            <a:avLst/>
          </a:prstGeom>
        </p:spPr>
        <p:txBody>
          <a:bodyPr/>
          <a:lstStyle>
            <a:lvl1pPr>
              <a:defRPr lang="es-CO" sz="2800" b="1" kern="1200" dirty="0">
                <a:solidFill>
                  <a:schemeClr val="bg1"/>
                </a:solidFill>
                <a:latin typeface="FS Joey" panose="02000506040000020004" pitchFamily="50" charset="0"/>
                <a:ea typeface="+mn-ea"/>
                <a:cs typeface="+mn-cs"/>
              </a:defRPr>
            </a:lvl1pPr>
          </a:lstStyle>
          <a:p>
            <a:r>
              <a:rPr lang="es-ES"/>
              <a:t>Haga clic para modificar el estilo de título del patrón</a:t>
            </a:r>
            <a:endParaRPr lang="es-CO"/>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2532577"/>
            <a:ext cx="12192001" cy="3976902"/>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232783228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6_Diseño personalizado">
    <p:bg>
      <p:bgRef idx="1001">
        <a:schemeClr val="bg1"/>
      </p:bgRef>
    </p:bg>
    <p:spTree>
      <p:nvGrpSpPr>
        <p:cNvPr id="1" name=""/>
        <p:cNvGrpSpPr/>
        <p:nvPr/>
      </p:nvGrpSpPr>
      <p:grpSpPr>
        <a:xfrm>
          <a:off x="0" y="0"/>
          <a:ext cx="0" cy="0"/>
          <a:chOff x="0" y="0"/>
          <a:chExt cx="0" cy="0"/>
        </a:xfrm>
      </p:grpSpPr>
      <p:sp>
        <p:nvSpPr>
          <p:cNvPr id="3" name="Retardo 133">
            <a:extLst>
              <a:ext uri="{FF2B5EF4-FFF2-40B4-BE49-F238E27FC236}">
                <a16:creationId xmlns:a16="http://schemas.microsoft.com/office/drawing/2014/main" id="{231ACDEC-42AA-3340-A035-E54320C83123}"/>
              </a:ext>
            </a:extLst>
          </p:cNvPr>
          <p:cNvSpPr/>
          <p:nvPr/>
        </p:nvSpPr>
        <p:spPr>
          <a:xfrm>
            <a:off x="5362725" y="-7003"/>
            <a:ext cx="951876" cy="951876"/>
          </a:xfrm>
          <a:prstGeom prst="flowChartDelay">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FS Joey" panose="02000506040000020004" pitchFamily="50" charset="0"/>
            </a:endParaRPr>
          </a:p>
        </p:txBody>
      </p:sp>
      <p:sp>
        <p:nvSpPr>
          <p:cNvPr id="4" name="Rectángulo 3">
            <a:extLst>
              <a:ext uri="{FF2B5EF4-FFF2-40B4-BE49-F238E27FC236}">
                <a16:creationId xmlns:a16="http://schemas.microsoft.com/office/drawing/2014/main" id="{BCF958BB-82A3-7B4B-8EDC-241B8D0CECF9}"/>
              </a:ext>
            </a:extLst>
          </p:cNvPr>
          <p:cNvSpPr/>
          <p:nvPr/>
        </p:nvSpPr>
        <p:spPr>
          <a:xfrm>
            <a:off x="0" y="-8329"/>
            <a:ext cx="5838663" cy="951876"/>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FS Joey" panose="02000506040000020004" pitchFamily="50" charset="0"/>
            </a:endParaRPr>
          </a:p>
        </p:txBody>
      </p:sp>
      <p:sp>
        <p:nvSpPr>
          <p:cNvPr id="2" name="Título 1"/>
          <p:cNvSpPr>
            <a:spLocks noGrp="1"/>
          </p:cNvSpPr>
          <p:nvPr>
            <p:ph type="title"/>
          </p:nvPr>
        </p:nvSpPr>
        <p:spPr>
          <a:xfrm>
            <a:off x="260032" y="227323"/>
            <a:ext cx="6712268" cy="480571"/>
          </a:xfrm>
          <a:prstGeom prst="rect">
            <a:avLst/>
          </a:prstGeom>
        </p:spPr>
        <p:txBody>
          <a:bodyPr/>
          <a:lstStyle>
            <a:lvl1pPr>
              <a:defRPr lang="es-CO" sz="2800" b="1" kern="1200" dirty="0">
                <a:solidFill>
                  <a:schemeClr val="bg1"/>
                </a:solidFill>
                <a:latin typeface="FS Joey" panose="02000506040000020004" pitchFamily="50" charset="0"/>
                <a:ea typeface="+mn-ea"/>
                <a:cs typeface="+mn-cs"/>
              </a:defRPr>
            </a:lvl1pPr>
          </a:lstStyle>
          <a:p>
            <a:r>
              <a:rPr lang="es-ES"/>
              <a:t>Haga clic para modificar el estilo de título del patrón</a:t>
            </a:r>
            <a:endParaRPr lang="es-CO"/>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21" y="2566028"/>
            <a:ext cx="12232421" cy="401526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8561405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A36E29-42A6-CD81-3524-97389F43106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E34427E-D8DC-C83A-7349-5C458A35FC0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9B7F261-4504-57E5-6B07-E1C153778C12}"/>
              </a:ext>
            </a:extLst>
          </p:cNvPr>
          <p:cNvSpPr>
            <a:spLocks noGrp="1"/>
          </p:cNvSpPr>
          <p:nvPr>
            <p:ph type="dt" sz="half" idx="10"/>
          </p:nvPr>
        </p:nvSpPr>
        <p:spPr/>
        <p:txBody>
          <a:bodyPr/>
          <a:lstStyle/>
          <a:p>
            <a:fld id="{97432B3B-091F-40D3-85A3-F7AC022D80C5}" type="datetimeFigureOut">
              <a:rPr lang="es-CO" smtClean="0"/>
              <a:t>24/04/2023</a:t>
            </a:fld>
            <a:endParaRPr lang="es-CO"/>
          </a:p>
        </p:txBody>
      </p:sp>
      <p:sp>
        <p:nvSpPr>
          <p:cNvPr id="5" name="Marcador de pie de página 4">
            <a:extLst>
              <a:ext uri="{FF2B5EF4-FFF2-40B4-BE49-F238E27FC236}">
                <a16:creationId xmlns:a16="http://schemas.microsoft.com/office/drawing/2014/main" id="{EE658E98-0E06-9A03-2EAC-79E42AFDC81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BDE695E-3C09-8414-BDC3-28BD304146FA}"/>
              </a:ext>
            </a:extLst>
          </p:cNvPr>
          <p:cNvSpPr>
            <a:spLocks noGrp="1"/>
          </p:cNvSpPr>
          <p:nvPr>
            <p:ph type="sldNum" sz="quarter" idx="12"/>
          </p:nvPr>
        </p:nvSpPr>
        <p:spPr/>
        <p:txBody>
          <a:bodyPr/>
          <a:lstStyle/>
          <a:p>
            <a:fld id="{6A9E4929-A888-41AF-9173-38419112B343}" type="slidenum">
              <a:rPr lang="es-CO" smtClean="0"/>
              <a:t>‹Nº›</a:t>
            </a:fld>
            <a:endParaRPr lang="es-CO"/>
          </a:p>
        </p:txBody>
      </p:sp>
    </p:spTree>
    <p:extLst>
      <p:ext uri="{BB962C8B-B14F-4D97-AF65-F5344CB8AC3E}">
        <p14:creationId xmlns:p14="http://schemas.microsoft.com/office/powerpoint/2010/main" val="1475042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pic>
        <p:nvPicPr>
          <p:cNvPr id="3" name="Imagen 2"/>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202886" cy="6858000"/>
          </a:xfrm>
          <a:prstGeom prst="rect">
            <a:avLst/>
          </a:prstGeom>
        </p:spPr>
      </p:pic>
    </p:spTree>
    <p:extLst>
      <p:ext uri="{BB962C8B-B14F-4D97-AF65-F5344CB8AC3E}">
        <p14:creationId xmlns:p14="http://schemas.microsoft.com/office/powerpoint/2010/main" val="3712745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sp>
        <p:nvSpPr>
          <p:cNvPr id="3" name="Retardo 133">
            <a:extLst>
              <a:ext uri="{FF2B5EF4-FFF2-40B4-BE49-F238E27FC236}">
                <a16:creationId xmlns:a16="http://schemas.microsoft.com/office/drawing/2014/main" id="{231ACDEC-42AA-3340-A035-E54320C83123}"/>
              </a:ext>
            </a:extLst>
          </p:cNvPr>
          <p:cNvSpPr/>
          <p:nvPr/>
        </p:nvSpPr>
        <p:spPr>
          <a:xfrm>
            <a:off x="8089900" y="-8329"/>
            <a:ext cx="951876" cy="951876"/>
          </a:xfrm>
          <a:prstGeom prst="flowChartDelay">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FS Joey" panose="02000506040000020004" pitchFamily="50" charset="0"/>
            </a:endParaRPr>
          </a:p>
        </p:txBody>
      </p:sp>
      <p:sp>
        <p:nvSpPr>
          <p:cNvPr id="4" name="Rectángulo 3">
            <a:extLst>
              <a:ext uri="{FF2B5EF4-FFF2-40B4-BE49-F238E27FC236}">
                <a16:creationId xmlns:a16="http://schemas.microsoft.com/office/drawing/2014/main" id="{BCF958BB-82A3-7B4B-8EDC-241B8D0CECF9}"/>
              </a:ext>
            </a:extLst>
          </p:cNvPr>
          <p:cNvSpPr/>
          <p:nvPr/>
        </p:nvSpPr>
        <p:spPr>
          <a:xfrm>
            <a:off x="-1" y="-8329"/>
            <a:ext cx="8089901" cy="951876"/>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FS Joey" panose="02000506040000020004" pitchFamily="50" charset="0"/>
            </a:endParaRPr>
          </a:p>
        </p:txBody>
      </p:sp>
      <p:sp>
        <p:nvSpPr>
          <p:cNvPr id="2" name="Título 1"/>
          <p:cNvSpPr>
            <a:spLocks noGrp="1"/>
          </p:cNvSpPr>
          <p:nvPr>
            <p:ph type="title"/>
          </p:nvPr>
        </p:nvSpPr>
        <p:spPr>
          <a:xfrm>
            <a:off x="221932" y="223354"/>
            <a:ext cx="6712268" cy="480571"/>
          </a:xfrm>
          <a:prstGeom prst="rect">
            <a:avLst/>
          </a:prstGeom>
        </p:spPr>
        <p:txBody>
          <a:bodyPr/>
          <a:lstStyle>
            <a:lvl1pPr>
              <a:defRPr lang="es-CO" sz="2800" b="1" kern="1200" dirty="0">
                <a:solidFill>
                  <a:schemeClr val="bg1"/>
                </a:solidFill>
                <a:latin typeface="FS Joey" panose="02000506040000020004" pitchFamily="50" charset="0"/>
                <a:ea typeface="+mn-ea"/>
                <a:cs typeface="+mn-cs"/>
              </a:defRPr>
            </a:lvl1pPr>
          </a:lstStyle>
          <a:p>
            <a:r>
              <a:rPr lang="es-ES"/>
              <a:t>Haga clic para modificar el estilo de título del patrón</a:t>
            </a:r>
            <a:endParaRPr lang="es-CO"/>
          </a:p>
        </p:txBody>
      </p:sp>
    </p:spTree>
    <p:extLst>
      <p:ext uri="{BB962C8B-B14F-4D97-AF65-F5344CB8AC3E}">
        <p14:creationId xmlns:p14="http://schemas.microsoft.com/office/powerpoint/2010/main" val="1957886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Diseño personalizado">
    <p:spTree>
      <p:nvGrpSpPr>
        <p:cNvPr id="1" name=""/>
        <p:cNvGrpSpPr/>
        <p:nvPr/>
      </p:nvGrpSpPr>
      <p:grpSpPr>
        <a:xfrm>
          <a:off x="0" y="0"/>
          <a:ext cx="0" cy="0"/>
          <a:chOff x="0" y="0"/>
          <a:chExt cx="0" cy="0"/>
        </a:xfrm>
      </p:grpSpPr>
      <p:sp>
        <p:nvSpPr>
          <p:cNvPr id="3" name="Retardo 133">
            <a:extLst>
              <a:ext uri="{FF2B5EF4-FFF2-40B4-BE49-F238E27FC236}">
                <a16:creationId xmlns:a16="http://schemas.microsoft.com/office/drawing/2014/main" id="{231ACDEC-42AA-3340-A035-E54320C83123}"/>
              </a:ext>
            </a:extLst>
          </p:cNvPr>
          <p:cNvSpPr/>
          <p:nvPr/>
        </p:nvSpPr>
        <p:spPr>
          <a:xfrm>
            <a:off x="5362725" y="-7003"/>
            <a:ext cx="951876" cy="951876"/>
          </a:xfrm>
          <a:prstGeom prst="flowChartDelay">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FS Joey" panose="02000506040000020004" pitchFamily="50" charset="0"/>
            </a:endParaRPr>
          </a:p>
        </p:txBody>
      </p:sp>
      <p:sp>
        <p:nvSpPr>
          <p:cNvPr id="4" name="Rectángulo 3">
            <a:extLst>
              <a:ext uri="{FF2B5EF4-FFF2-40B4-BE49-F238E27FC236}">
                <a16:creationId xmlns:a16="http://schemas.microsoft.com/office/drawing/2014/main" id="{BCF958BB-82A3-7B4B-8EDC-241B8D0CECF9}"/>
              </a:ext>
            </a:extLst>
          </p:cNvPr>
          <p:cNvSpPr/>
          <p:nvPr/>
        </p:nvSpPr>
        <p:spPr>
          <a:xfrm>
            <a:off x="0" y="-8329"/>
            <a:ext cx="5838663" cy="951876"/>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latin typeface="FS Joey" panose="02000506040000020004" pitchFamily="50" charset="0"/>
            </a:endParaRPr>
          </a:p>
        </p:txBody>
      </p:sp>
      <p:sp>
        <p:nvSpPr>
          <p:cNvPr id="2" name="Título 1"/>
          <p:cNvSpPr>
            <a:spLocks noGrp="1"/>
          </p:cNvSpPr>
          <p:nvPr>
            <p:ph type="title"/>
          </p:nvPr>
        </p:nvSpPr>
        <p:spPr>
          <a:xfrm>
            <a:off x="221932" y="223354"/>
            <a:ext cx="6712268" cy="480571"/>
          </a:xfrm>
          <a:prstGeom prst="rect">
            <a:avLst/>
          </a:prstGeom>
        </p:spPr>
        <p:txBody>
          <a:bodyPr/>
          <a:lstStyle>
            <a:lvl1pPr>
              <a:defRPr lang="es-CO" sz="2800" b="1" kern="1200" dirty="0">
                <a:solidFill>
                  <a:schemeClr val="bg1"/>
                </a:solidFill>
                <a:latin typeface="FS Joey" panose="02000506040000020004" pitchFamily="50" charset="0"/>
                <a:ea typeface="+mn-ea"/>
                <a:cs typeface="+mn-cs"/>
              </a:defRPr>
            </a:lvl1pPr>
          </a:lstStyle>
          <a:p>
            <a:r>
              <a:rPr lang="es-ES"/>
              <a:t>Haga clic para modificar el estilo de título del patrón</a:t>
            </a:r>
            <a:endParaRPr lang="es-CO"/>
          </a:p>
        </p:txBody>
      </p:sp>
    </p:spTree>
    <p:extLst>
      <p:ext uri="{BB962C8B-B14F-4D97-AF65-F5344CB8AC3E}">
        <p14:creationId xmlns:p14="http://schemas.microsoft.com/office/powerpoint/2010/main" val="2262268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304F1F-8357-5648-8AB9-B8C9C03759B4}" type="datetimeFigureOut">
              <a:rPr kumimoji="0" lang="es-ES" sz="1800" b="0" i="0" u="none" strike="noStrike" kern="1200" cap="none" spc="0" normalizeH="0" baseline="0" noProof="0" smtClean="0">
                <a:ln>
                  <a:noFill/>
                </a:ln>
                <a:solidFill>
                  <a:prstClr val="black"/>
                </a:solidFill>
                <a:effectLst/>
                <a:uLnTx/>
                <a:uFillTx/>
                <a:latin typeface="FS Joe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24/04/2023</a:t>
            </a:fld>
            <a:endParaRPr kumimoji="0" lang="es-ES" sz="1800" b="0" i="0" u="none" strike="noStrike" kern="1200" cap="none" spc="0" normalizeH="0" baseline="0" noProof="0">
              <a:ln>
                <a:noFill/>
              </a:ln>
              <a:solidFill>
                <a:prstClr val="black"/>
              </a:solidFill>
              <a:effectLst/>
              <a:uLnTx/>
              <a:uFillTx/>
              <a:latin typeface="FS Joey"/>
              <a:ea typeface="+mn-ea"/>
              <a:cs typeface="+mn-cs"/>
            </a:endParaRPr>
          </a:p>
        </p:txBody>
      </p:sp>
      <p:sp>
        <p:nvSpPr>
          <p:cNvPr id="5" name="Marcador de pie de página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FS Joey"/>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CF43E4-11CF-E247-98C3-900FF2FCAAC1}" type="slidenum">
              <a:rPr kumimoji="0" lang="es-ES" sz="1800" b="0" i="0" u="none" strike="noStrike" kern="1200" cap="none" spc="0" normalizeH="0" baseline="0" noProof="0" smtClean="0">
                <a:ln>
                  <a:noFill/>
                </a:ln>
                <a:solidFill>
                  <a:prstClr val="black"/>
                </a:solidFill>
                <a:effectLst/>
                <a:uLnTx/>
                <a:uFillTx/>
                <a:latin typeface="FS Joe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ES" sz="1800" b="0" i="0" u="none" strike="noStrike" kern="1200" cap="none" spc="0" normalizeH="0" baseline="0" noProof="0">
              <a:ln>
                <a:noFill/>
              </a:ln>
              <a:solidFill>
                <a:prstClr val="black"/>
              </a:solidFill>
              <a:effectLst/>
              <a:uLnTx/>
              <a:uFillTx/>
              <a:latin typeface="FS Joey"/>
              <a:ea typeface="+mn-ea"/>
              <a:cs typeface="+mn-cs"/>
            </a:endParaRPr>
          </a:p>
        </p:txBody>
      </p:sp>
    </p:spTree>
    <p:extLst>
      <p:ext uri="{BB962C8B-B14F-4D97-AF65-F5344CB8AC3E}">
        <p14:creationId xmlns:p14="http://schemas.microsoft.com/office/powerpoint/2010/main" val="2690414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_Portada A">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
            <a:ext cx="12280900" cy="6907239"/>
          </a:xfrm>
          <a:prstGeom prst="rect">
            <a:avLst/>
          </a:prstGeom>
        </p:spPr>
      </p:pic>
      <p:sp>
        <p:nvSpPr>
          <p:cNvPr id="4" name="Round Single Corner Rectangle 3"/>
          <p:cNvSpPr/>
          <p:nvPr/>
        </p:nvSpPr>
        <p:spPr>
          <a:xfrm flipV="1">
            <a:off x="624050" y="3617913"/>
            <a:ext cx="5252818" cy="2519362"/>
          </a:xfrm>
          <a:prstGeom prst="round1Rect">
            <a:avLst>
              <a:gd name="adj" fmla="val 24673"/>
            </a:avLst>
          </a:prstGeom>
          <a:solidFill>
            <a:srgbClr val="0033A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670">
              <a:defRPr/>
            </a:pPr>
            <a:endParaRPr lang="en-US" sz="1799"/>
          </a:p>
        </p:txBody>
      </p:sp>
      <p:sp>
        <p:nvSpPr>
          <p:cNvPr id="12" name="Title 1"/>
          <p:cNvSpPr>
            <a:spLocks noGrp="1"/>
          </p:cNvSpPr>
          <p:nvPr>
            <p:ph type="ctrTitle" hasCustomPrompt="1"/>
          </p:nvPr>
        </p:nvSpPr>
        <p:spPr>
          <a:xfrm>
            <a:off x="1056565" y="3841206"/>
            <a:ext cx="4257523" cy="1511386"/>
          </a:xfrm>
          <a:prstGeom prst="rect">
            <a:avLst/>
          </a:prstGeom>
        </p:spPr>
        <p:txBody>
          <a:bodyPr lIns="0" tIns="0" rIns="0" bIns="0" anchor="b"/>
          <a:lstStyle>
            <a:lvl1pPr>
              <a:defRPr sz="3199" baseline="0">
                <a:solidFill>
                  <a:schemeClr val="bg1"/>
                </a:solidFill>
              </a:defRPr>
            </a:lvl1pPr>
          </a:lstStyle>
          <a:p>
            <a:r>
              <a:rPr lang="en-US" err="1"/>
              <a:t>Título</a:t>
            </a:r>
            <a:r>
              <a:rPr lang="en-US"/>
              <a:t> de la </a:t>
            </a:r>
            <a:r>
              <a:rPr lang="en-US" err="1"/>
              <a:t>presentación</a:t>
            </a:r>
            <a:br>
              <a:rPr lang="en-US"/>
            </a:br>
            <a:r>
              <a:rPr lang="en-US"/>
              <a:t>28 – 44 </a:t>
            </a:r>
            <a:r>
              <a:rPr lang="en-US" err="1"/>
              <a:t>pt</a:t>
            </a:r>
            <a:endParaRPr lang="en-US"/>
          </a:p>
        </p:txBody>
      </p:sp>
      <p:sp>
        <p:nvSpPr>
          <p:cNvPr id="22" name="Subtitle 2"/>
          <p:cNvSpPr>
            <a:spLocks noGrp="1"/>
          </p:cNvSpPr>
          <p:nvPr>
            <p:ph type="subTitle" idx="1" hasCustomPrompt="1"/>
          </p:nvPr>
        </p:nvSpPr>
        <p:spPr>
          <a:xfrm>
            <a:off x="1056566" y="5432398"/>
            <a:ext cx="4257524" cy="378174"/>
          </a:xfrm>
          <a:prstGeom prst="rect">
            <a:avLst/>
          </a:prstGeom>
        </p:spPr>
        <p:txBody>
          <a:bodyPr lIns="0" tIns="0" rIns="0" bIns="0"/>
          <a:lstStyle>
            <a:lvl1pPr marL="0" indent="0" algn="l">
              <a:buNone/>
              <a:defRPr sz="1600" baseline="0">
                <a:solidFill>
                  <a:schemeClr val="bg1">
                    <a:lumMod val="85000"/>
                  </a:schemeClr>
                </a:solidFill>
              </a:defRPr>
            </a:lvl1pPr>
            <a:lvl2pPr marL="608670" indent="0" algn="ctr">
              <a:buNone/>
              <a:defRPr>
                <a:solidFill>
                  <a:schemeClr val="tx1">
                    <a:tint val="75000"/>
                  </a:schemeClr>
                </a:solidFill>
              </a:defRPr>
            </a:lvl2pPr>
            <a:lvl3pPr marL="1217341" indent="0" algn="ctr">
              <a:buNone/>
              <a:defRPr>
                <a:solidFill>
                  <a:schemeClr val="tx1">
                    <a:tint val="75000"/>
                  </a:schemeClr>
                </a:solidFill>
              </a:defRPr>
            </a:lvl3pPr>
            <a:lvl4pPr marL="1826012" indent="0" algn="ctr">
              <a:buNone/>
              <a:defRPr>
                <a:solidFill>
                  <a:schemeClr val="tx1">
                    <a:tint val="75000"/>
                  </a:schemeClr>
                </a:solidFill>
              </a:defRPr>
            </a:lvl4pPr>
            <a:lvl5pPr marL="2434682" indent="0" algn="ctr">
              <a:buNone/>
              <a:defRPr>
                <a:solidFill>
                  <a:schemeClr val="tx1">
                    <a:tint val="75000"/>
                  </a:schemeClr>
                </a:solidFill>
              </a:defRPr>
            </a:lvl5pPr>
            <a:lvl6pPr marL="3043353" indent="0" algn="ctr">
              <a:buNone/>
              <a:defRPr>
                <a:solidFill>
                  <a:schemeClr val="tx1">
                    <a:tint val="75000"/>
                  </a:schemeClr>
                </a:solidFill>
              </a:defRPr>
            </a:lvl6pPr>
            <a:lvl7pPr marL="3652023" indent="0" algn="ctr">
              <a:buNone/>
              <a:defRPr>
                <a:solidFill>
                  <a:schemeClr val="tx1">
                    <a:tint val="75000"/>
                  </a:schemeClr>
                </a:solidFill>
              </a:defRPr>
            </a:lvl7pPr>
            <a:lvl8pPr marL="4260694" indent="0" algn="ctr">
              <a:buNone/>
              <a:defRPr>
                <a:solidFill>
                  <a:schemeClr val="tx1">
                    <a:tint val="75000"/>
                  </a:schemeClr>
                </a:solidFill>
              </a:defRPr>
            </a:lvl8pPr>
            <a:lvl9pPr marL="4869365" indent="0" algn="ctr">
              <a:buNone/>
              <a:defRPr>
                <a:solidFill>
                  <a:schemeClr val="tx1">
                    <a:tint val="75000"/>
                  </a:schemeClr>
                </a:solidFill>
              </a:defRPr>
            </a:lvl9pPr>
          </a:lstStyle>
          <a:p>
            <a:fld id="{2E43CC80-348B-4AF7-BFF1-DCFA708D8443}" type="datetime4">
              <a:rPr lang="es-CO" smtClean="0"/>
              <a:pPr/>
              <a:t>11 de marzo de 2020</a:t>
            </a:fld>
            <a:endParaRPr lang="en-US"/>
          </a:p>
        </p:txBody>
      </p:sp>
      <p:pic>
        <p:nvPicPr>
          <p:cNvPr id="9" name="Picture 8" descr="logo subholding seguro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67053" y="573088"/>
            <a:ext cx="2054887" cy="1219200"/>
          </a:xfrm>
          <a:prstGeom prst="rect">
            <a:avLst/>
          </a:prstGeom>
        </p:spPr>
      </p:pic>
    </p:spTree>
    <p:extLst>
      <p:ext uri="{BB962C8B-B14F-4D97-AF65-F5344CB8AC3E}">
        <p14:creationId xmlns:p14="http://schemas.microsoft.com/office/powerpoint/2010/main" val="3551020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9BCCC-20D5-2CB4-2952-1049EB7C6AD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55FA76E7-FC71-70D5-2A00-0B992A5F46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57C035C-7E9E-4FAA-925F-1D8ABEA2BE41}"/>
              </a:ext>
            </a:extLst>
          </p:cNvPr>
          <p:cNvSpPr>
            <a:spLocks noGrp="1"/>
          </p:cNvSpPr>
          <p:nvPr>
            <p:ph type="dt" sz="half" idx="10"/>
          </p:nvPr>
        </p:nvSpPr>
        <p:spPr/>
        <p:txBody>
          <a:bodyPr/>
          <a:lstStyle/>
          <a:p>
            <a:fld id="{97432B3B-091F-40D3-85A3-F7AC022D80C5}" type="datetimeFigureOut">
              <a:rPr lang="es-CO" smtClean="0"/>
              <a:t>24/04/2023</a:t>
            </a:fld>
            <a:endParaRPr lang="es-CO"/>
          </a:p>
        </p:txBody>
      </p:sp>
      <p:sp>
        <p:nvSpPr>
          <p:cNvPr id="5" name="Marcador de pie de página 4">
            <a:extLst>
              <a:ext uri="{FF2B5EF4-FFF2-40B4-BE49-F238E27FC236}">
                <a16:creationId xmlns:a16="http://schemas.microsoft.com/office/drawing/2014/main" id="{8F442055-A301-3D55-60A4-44C09508934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A666919-9691-E0A4-F070-BD185820251C}"/>
              </a:ext>
            </a:extLst>
          </p:cNvPr>
          <p:cNvSpPr>
            <a:spLocks noGrp="1"/>
          </p:cNvSpPr>
          <p:nvPr>
            <p:ph type="sldNum" sz="quarter" idx="12"/>
          </p:nvPr>
        </p:nvSpPr>
        <p:spPr/>
        <p:txBody>
          <a:bodyPr/>
          <a:lstStyle/>
          <a:p>
            <a:fld id="{6A9E4929-A888-41AF-9173-38419112B343}" type="slidenum">
              <a:rPr lang="es-CO" smtClean="0"/>
              <a:t>‹Nº›</a:t>
            </a:fld>
            <a:endParaRPr lang="es-CO"/>
          </a:p>
        </p:txBody>
      </p:sp>
    </p:spTree>
    <p:extLst>
      <p:ext uri="{BB962C8B-B14F-4D97-AF65-F5344CB8AC3E}">
        <p14:creationId xmlns:p14="http://schemas.microsoft.com/office/powerpoint/2010/main" val="739280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8CF1F6-6AF7-57C8-76DF-C9FFE894B957}"/>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5111E61E-BC1F-D3CB-0010-200CCB488AD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4E13D472-0EDA-15AC-6133-24486CC1E6D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B6FB4D24-A6C8-8190-EAA5-4763FF9C55D7}"/>
              </a:ext>
            </a:extLst>
          </p:cNvPr>
          <p:cNvSpPr>
            <a:spLocks noGrp="1"/>
          </p:cNvSpPr>
          <p:nvPr>
            <p:ph type="dt" sz="half" idx="10"/>
          </p:nvPr>
        </p:nvSpPr>
        <p:spPr/>
        <p:txBody>
          <a:bodyPr/>
          <a:lstStyle/>
          <a:p>
            <a:fld id="{97432B3B-091F-40D3-85A3-F7AC022D80C5}" type="datetimeFigureOut">
              <a:rPr lang="es-CO" smtClean="0"/>
              <a:t>24/04/2023</a:t>
            </a:fld>
            <a:endParaRPr lang="es-CO"/>
          </a:p>
        </p:txBody>
      </p:sp>
      <p:sp>
        <p:nvSpPr>
          <p:cNvPr id="6" name="Marcador de pie de página 5">
            <a:extLst>
              <a:ext uri="{FF2B5EF4-FFF2-40B4-BE49-F238E27FC236}">
                <a16:creationId xmlns:a16="http://schemas.microsoft.com/office/drawing/2014/main" id="{4C8FB304-1B4F-1FE5-6DAC-9EBEA62445C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3B8DB2D-49F8-9B80-9B23-E02239564335}"/>
              </a:ext>
            </a:extLst>
          </p:cNvPr>
          <p:cNvSpPr>
            <a:spLocks noGrp="1"/>
          </p:cNvSpPr>
          <p:nvPr>
            <p:ph type="sldNum" sz="quarter" idx="12"/>
          </p:nvPr>
        </p:nvSpPr>
        <p:spPr/>
        <p:txBody>
          <a:bodyPr/>
          <a:lstStyle/>
          <a:p>
            <a:fld id="{6A9E4929-A888-41AF-9173-38419112B343}" type="slidenum">
              <a:rPr lang="es-CO" smtClean="0"/>
              <a:t>‹Nº›</a:t>
            </a:fld>
            <a:endParaRPr lang="es-CO"/>
          </a:p>
        </p:txBody>
      </p:sp>
    </p:spTree>
    <p:extLst>
      <p:ext uri="{BB962C8B-B14F-4D97-AF65-F5344CB8AC3E}">
        <p14:creationId xmlns:p14="http://schemas.microsoft.com/office/powerpoint/2010/main" val="4018722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FE289D-6BF0-CD59-8D45-DFF5F3B36BF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803396E1-0C8C-DB88-6EB1-A36CA6A54C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F99AFE2-A1B9-7448-86E4-7544C2660E4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1D82E169-5648-E62E-D1B1-E56005440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5D89B2B-E6C1-C315-7D4A-0AC12DB0DE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19876EEA-ACE4-08E4-9471-28F152F2EE2C}"/>
              </a:ext>
            </a:extLst>
          </p:cNvPr>
          <p:cNvSpPr>
            <a:spLocks noGrp="1"/>
          </p:cNvSpPr>
          <p:nvPr>
            <p:ph type="dt" sz="half" idx="10"/>
          </p:nvPr>
        </p:nvSpPr>
        <p:spPr/>
        <p:txBody>
          <a:bodyPr/>
          <a:lstStyle/>
          <a:p>
            <a:fld id="{97432B3B-091F-40D3-85A3-F7AC022D80C5}" type="datetimeFigureOut">
              <a:rPr lang="es-CO" smtClean="0"/>
              <a:t>24/04/2023</a:t>
            </a:fld>
            <a:endParaRPr lang="es-CO"/>
          </a:p>
        </p:txBody>
      </p:sp>
      <p:sp>
        <p:nvSpPr>
          <p:cNvPr id="8" name="Marcador de pie de página 7">
            <a:extLst>
              <a:ext uri="{FF2B5EF4-FFF2-40B4-BE49-F238E27FC236}">
                <a16:creationId xmlns:a16="http://schemas.microsoft.com/office/drawing/2014/main" id="{D3E33EFA-4235-24E5-8392-77A8AA957FE3}"/>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BFDBD5E1-6630-F2B5-3059-76E8FBA16F28}"/>
              </a:ext>
            </a:extLst>
          </p:cNvPr>
          <p:cNvSpPr>
            <a:spLocks noGrp="1"/>
          </p:cNvSpPr>
          <p:nvPr>
            <p:ph type="sldNum" sz="quarter" idx="12"/>
          </p:nvPr>
        </p:nvSpPr>
        <p:spPr/>
        <p:txBody>
          <a:bodyPr/>
          <a:lstStyle/>
          <a:p>
            <a:fld id="{6A9E4929-A888-41AF-9173-38419112B343}" type="slidenum">
              <a:rPr lang="es-CO" smtClean="0"/>
              <a:t>‹Nº›</a:t>
            </a:fld>
            <a:endParaRPr lang="es-CO"/>
          </a:p>
        </p:txBody>
      </p:sp>
    </p:spTree>
    <p:extLst>
      <p:ext uri="{BB962C8B-B14F-4D97-AF65-F5344CB8AC3E}">
        <p14:creationId xmlns:p14="http://schemas.microsoft.com/office/powerpoint/2010/main" val="1198636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307E21-82B0-BA9E-DA98-5459E4E0D02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81691AE2-6E78-4090-DF35-9C6F65A0AE4B}"/>
              </a:ext>
            </a:extLst>
          </p:cNvPr>
          <p:cNvSpPr>
            <a:spLocks noGrp="1"/>
          </p:cNvSpPr>
          <p:nvPr>
            <p:ph type="dt" sz="half" idx="10"/>
          </p:nvPr>
        </p:nvSpPr>
        <p:spPr/>
        <p:txBody>
          <a:bodyPr/>
          <a:lstStyle/>
          <a:p>
            <a:fld id="{97432B3B-091F-40D3-85A3-F7AC022D80C5}" type="datetimeFigureOut">
              <a:rPr lang="es-CO" smtClean="0"/>
              <a:t>24/04/2023</a:t>
            </a:fld>
            <a:endParaRPr lang="es-CO"/>
          </a:p>
        </p:txBody>
      </p:sp>
      <p:sp>
        <p:nvSpPr>
          <p:cNvPr id="4" name="Marcador de pie de página 3">
            <a:extLst>
              <a:ext uri="{FF2B5EF4-FFF2-40B4-BE49-F238E27FC236}">
                <a16:creationId xmlns:a16="http://schemas.microsoft.com/office/drawing/2014/main" id="{39127CED-DA36-6F8C-9851-5B1854EC902E}"/>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FF82AD1B-B786-53BC-B53A-AD34252B2795}"/>
              </a:ext>
            </a:extLst>
          </p:cNvPr>
          <p:cNvSpPr>
            <a:spLocks noGrp="1"/>
          </p:cNvSpPr>
          <p:nvPr>
            <p:ph type="sldNum" sz="quarter" idx="12"/>
          </p:nvPr>
        </p:nvSpPr>
        <p:spPr/>
        <p:txBody>
          <a:bodyPr/>
          <a:lstStyle/>
          <a:p>
            <a:fld id="{6A9E4929-A888-41AF-9173-38419112B343}" type="slidenum">
              <a:rPr lang="es-CO" smtClean="0"/>
              <a:t>‹Nº›</a:t>
            </a:fld>
            <a:endParaRPr lang="es-CO"/>
          </a:p>
        </p:txBody>
      </p:sp>
    </p:spTree>
    <p:extLst>
      <p:ext uri="{BB962C8B-B14F-4D97-AF65-F5344CB8AC3E}">
        <p14:creationId xmlns:p14="http://schemas.microsoft.com/office/powerpoint/2010/main" val="2341153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5B7E98F-8E59-99BD-62E2-E9D86B6263F1}"/>
              </a:ext>
            </a:extLst>
          </p:cNvPr>
          <p:cNvSpPr>
            <a:spLocks noGrp="1"/>
          </p:cNvSpPr>
          <p:nvPr>
            <p:ph type="dt" sz="half" idx="10"/>
          </p:nvPr>
        </p:nvSpPr>
        <p:spPr/>
        <p:txBody>
          <a:bodyPr/>
          <a:lstStyle/>
          <a:p>
            <a:fld id="{97432B3B-091F-40D3-85A3-F7AC022D80C5}" type="datetimeFigureOut">
              <a:rPr lang="es-CO" smtClean="0"/>
              <a:t>24/04/2023</a:t>
            </a:fld>
            <a:endParaRPr lang="es-CO"/>
          </a:p>
        </p:txBody>
      </p:sp>
      <p:sp>
        <p:nvSpPr>
          <p:cNvPr id="3" name="Marcador de pie de página 2">
            <a:extLst>
              <a:ext uri="{FF2B5EF4-FFF2-40B4-BE49-F238E27FC236}">
                <a16:creationId xmlns:a16="http://schemas.microsoft.com/office/drawing/2014/main" id="{EC49A0C8-8509-473E-7ECA-B7F8889C1F02}"/>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E2C17AA6-32A2-D1C1-847B-13268C34C06B}"/>
              </a:ext>
            </a:extLst>
          </p:cNvPr>
          <p:cNvSpPr>
            <a:spLocks noGrp="1"/>
          </p:cNvSpPr>
          <p:nvPr>
            <p:ph type="sldNum" sz="quarter" idx="12"/>
          </p:nvPr>
        </p:nvSpPr>
        <p:spPr/>
        <p:txBody>
          <a:bodyPr/>
          <a:lstStyle/>
          <a:p>
            <a:fld id="{6A9E4929-A888-41AF-9173-38419112B343}" type="slidenum">
              <a:rPr lang="es-CO" smtClean="0"/>
              <a:t>‹Nº›</a:t>
            </a:fld>
            <a:endParaRPr lang="es-CO"/>
          </a:p>
        </p:txBody>
      </p:sp>
    </p:spTree>
    <p:extLst>
      <p:ext uri="{BB962C8B-B14F-4D97-AF65-F5344CB8AC3E}">
        <p14:creationId xmlns:p14="http://schemas.microsoft.com/office/powerpoint/2010/main" val="3257926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4A99CB-F3A1-7B79-3C5E-36C191A1E4C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5D303E40-14CE-85A5-396F-BEBE5A8CD1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80AB6495-29E7-24FB-930E-66B11C5857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38542A-D4F3-B3A5-BD14-A530700CE1E6}"/>
              </a:ext>
            </a:extLst>
          </p:cNvPr>
          <p:cNvSpPr>
            <a:spLocks noGrp="1"/>
          </p:cNvSpPr>
          <p:nvPr>
            <p:ph type="dt" sz="half" idx="10"/>
          </p:nvPr>
        </p:nvSpPr>
        <p:spPr/>
        <p:txBody>
          <a:bodyPr/>
          <a:lstStyle/>
          <a:p>
            <a:fld id="{97432B3B-091F-40D3-85A3-F7AC022D80C5}" type="datetimeFigureOut">
              <a:rPr lang="es-CO" smtClean="0"/>
              <a:t>24/04/2023</a:t>
            </a:fld>
            <a:endParaRPr lang="es-CO"/>
          </a:p>
        </p:txBody>
      </p:sp>
      <p:sp>
        <p:nvSpPr>
          <p:cNvPr id="6" name="Marcador de pie de página 5">
            <a:extLst>
              <a:ext uri="{FF2B5EF4-FFF2-40B4-BE49-F238E27FC236}">
                <a16:creationId xmlns:a16="http://schemas.microsoft.com/office/drawing/2014/main" id="{DFF48EC8-8134-7F8B-3F29-48A2652FB6F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3AACE4D3-C19A-3187-6420-58069AE34240}"/>
              </a:ext>
            </a:extLst>
          </p:cNvPr>
          <p:cNvSpPr>
            <a:spLocks noGrp="1"/>
          </p:cNvSpPr>
          <p:nvPr>
            <p:ph type="sldNum" sz="quarter" idx="12"/>
          </p:nvPr>
        </p:nvSpPr>
        <p:spPr/>
        <p:txBody>
          <a:bodyPr/>
          <a:lstStyle/>
          <a:p>
            <a:fld id="{6A9E4929-A888-41AF-9173-38419112B343}" type="slidenum">
              <a:rPr lang="es-CO" smtClean="0"/>
              <a:t>‹Nº›</a:t>
            </a:fld>
            <a:endParaRPr lang="es-CO"/>
          </a:p>
        </p:txBody>
      </p:sp>
    </p:spTree>
    <p:extLst>
      <p:ext uri="{BB962C8B-B14F-4D97-AF65-F5344CB8AC3E}">
        <p14:creationId xmlns:p14="http://schemas.microsoft.com/office/powerpoint/2010/main" val="2378962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DC5F19-C1FA-0FB9-2E94-1043AAC8398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252F51E7-A6B7-0832-4912-0C43EEF22D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46E0A082-459A-C528-328C-68DDB3011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6061241-4A23-91BF-2A1F-8E0497E327AE}"/>
              </a:ext>
            </a:extLst>
          </p:cNvPr>
          <p:cNvSpPr>
            <a:spLocks noGrp="1"/>
          </p:cNvSpPr>
          <p:nvPr>
            <p:ph type="dt" sz="half" idx="10"/>
          </p:nvPr>
        </p:nvSpPr>
        <p:spPr/>
        <p:txBody>
          <a:bodyPr/>
          <a:lstStyle/>
          <a:p>
            <a:fld id="{97432B3B-091F-40D3-85A3-F7AC022D80C5}" type="datetimeFigureOut">
              <a:rPr lang="es-CO" smtClean="0"/>
              <a:t>24/04/2023</a:t>
            </a:fld>
            <a:endParaRPr lang="es-CO"/>
          </a:p>
        </p:txBody>
      </p:sp>
      <p:sp>
        <p:nvSpPr>
          <p:cNvPr id="6" name="Marcador de pie de página 5">
            <a:extLst>
              <a:ext uri="{FF2B5EF4-FFF2-40B4-BE49-F238E27FC236}">
                <a16:creationId xmlns:a16="http://schemas.microsoft.com/office/drawing/2014/main" id="{45F776DC-ABA2-177A-3887-778F051E8AF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40F4B8AF-D185-CCE4-6737-87FA8973B0EB}"/>
              </a:ext>
            </a:extLst>
          </p:cNvPr>
          <p:cNvSpPr>
            <a:spLocks noGrp="1"/>
          </p:cNvSpPr>
          <p:nvPr>
            <p:ph type="sldNum" sz="quarter" idx="12"/>
          </p:nvPr>
        </p:nvSpPr>
        <p:spPr/>
        <p:txBody>
          <a:bodyPr/>
          <a:lstStyle/>
          <a:p>
            <a:fld id="{6A9E4929-A888-41AF-9173-38419112B343}" type="slidenum">
              <a:rPr lang="es-CO" smtClean="0"/>
              <a:t>‹Nº›</a:t>
            </a:fld>
            <a:endParaRPr lang="es-CO"/>
          </a:p>
        </p:txBody>
      </p:sp>
    </p:spTree>
    <p:extLst>
      <p:ext uri="{BB962C8B-B14F-4D97-AF65-F5344CB8AC3E}">
        <p14:creationId xmlns:p14="http://schemas.microsoft.com/office/powerpoint/2010/main" val="1226830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E0A76F-DB87-2850-AD00-541420F702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730181A-8C33-7B69-DF13-C14F936CF2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0340694-C2CC-3C7E-082C-28ADC9D08E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32B3B-091F-40D3-85A3-F7AC022D80C5}" type="datetimeFigureOut">
              <a:rPr lang="es-CO" smtClean="0"/>
              <a:t>24/04/2023</a:t>
            </a:fld>
            <a:endParaRPr lang="es-CO"/>
          </a:p>
        </p:txBody>
      </p:sp>
      <p:sp>
        <p:nvSpPr>
          <p:cNvPr id="5" name="Marcador de pie de página 4">
            <a:extLst>
              <a:ext uri="{FF2B5EF4-FFF2-40B4-BE49-F238E27FC236}">
                <a16:creationId xmlns:a16="http://schemas.microsoft.com/office/drawing/2014/main" id="{9FBF9EB3-2A66-093A-BF55-A3E3D527F8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F2AAB042-AD1F-F679-B385-D2082B4393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9E4929-A888-41AF-9173-38419112B343}" type="slidenum">
              <a:rPr lang="es-CO" smtClean="0"/>
              <a:t>‹Nº›</a:t>
            </a:fld>
            <a:endParaRPr lang="es-CO"/>
          </a:p>
        </p:txBody>
      </p:sp>
    </p:spTree>
    <p:extLst>
      <p:ext uri="{BB962C8B-B14F-4D97-AF65-F5344CB8AC3E}">
        <p14:creationId xmlns:p14="http://schemas.microsoft.com/office/powerpoint/2010/main" val="4209633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742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mailto:jsrojasam@unal.edu.co"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roadsafety.piarc.org/"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my.vanderbilt.edu/tnprekevaluation/files/2017/06/Pre_k-Review-BSP_vol2no1-2016.pdf#page=81" TargetMode="External"/><Relationship Id="rId2" Type="http://schemas.openxmlformats.org/officeDocument/2006/relationships/hyperlink" Target="https://www.annualreviews.org/doi/abs/10.1146/annurev-psych-122414-033417?journalCode=psych"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67A75BD6-5F78-735B-3CAF-84F7E315420A}"/>
              </a:ext>
            </a:extLst>
          </p:cNvPr>
          <p:cNvSpPr/>
          <p:nvPr/>
        </p:nvSpPr>
        <p:spPr>
          <a:xfrm>
            <a:off x="409511" y="899886"/>
            <a:ext cx="7558832" cy="4811484"/>
          </a:xfrm>
          <a:prstGeom prst="roundRect">
            <a:avLst>
              <a:gd name="adj" fmla="val 3673"/>
            </a:avLst>
          </a:prstGeom>
          <a:gradFill flip="none" rotWithShape="1">
            <a:gsLst>
              <a:gs pos="0">
                <a:schemeClr val="bg1"/>
              </a:gs>
              <a:gs pos="50000">
                <a:schemeClr val="lt1">
                  <a:shade val="67500"/>
                  <a:satMod val="115000"/>
                </a:schemeClr>
              </a:gs>
              <a:gs pos="100000">
                <a:schemeClr val="lt1">
                  <a:shade val="100000"/>
                  <a:satMod val="115000"/>
                </a:schemeClr>
              </a:gs>
            </a:gsLst>
            <a:path path="circle">
              <a:fillToRect t="100000" r="100000"/>
            </a:path>
            <a:tileRect l="-100000" b="-100000"/>
          </a:gra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2" name="CuadroTexto 1">
            <a:extLst>
              <a:ext uri="{FF2B5EF4-FFF2-40B4-BE49-F238E27FC236}">
                <a16:creationId xmlns:a16="http://schemas.microsoft.com/office/drawing/2014/main" id="{97D562C7-0FEA-4B40-AA46-224086D7DF69}"/>
              </a:ext>
            </a:extLst>
          </p:cNvPr>
          <p:cNvSpPr txBox="1"/>
          <p:nvPr/>
        </p:nvSpPr>
        <p:spPr>
          <a:xfrm>
            <a:off x="412152" y="1146630"/>
            <a:ext cx="7440077" cy="3877985"/>
          </a:xfrm>
          <a:prstGeom prst="rect">
            <a:avLst/>
          </a:prstGeom>
          <a:noFill/>
        </p:spPr>
        <p:txBody>
          <a:bodyPr wrap="square" rtlCol="0">
            <a:spAutoFit/>
          </a:bodyPr>
          <a:lstStyle/>
          <a:p>
            <a:pPr algn="ctr"/>
            <a:r>
              <a:rPr lang="es-ES" sz="5400" dirty="0"/>
              <a:t>Enfoques Alternos en Seguridad Vial</a:t>
            </a:r>
          </a:p>
          <a:p>
            <a:pPr algn="ctr"/>
            <a:endParaRPr lang="es-ES" sz="5400" dirty="0"/>
          </a:p>
          <a:p>
            <a:pPr algn="r"/>
            <a:r>
              <a:rPr lang="es-ES" sz="2800" dirty="0"/>
              <a:t>Profesor José Stalin Rojas A.</a:t>
            </a:r>
          </a:p>
          <a:p>
            <a:pPr algn="r"/>
            <a:r>
              <a:rPr lang="es-ES" sz="2800" dirty="0"/>
              <a:t>Observatorio de movilidad y logística de la Universidad Nacional de Colombia</a:t>
            </a:r>
            <a:endParaRPr lang="es-CO" sz="2800" dirty="0"/>
          </a:p>
        </p:txBody>
      </p:sp>
    </p:spTree>
    <p:extLst>
      <p:ext uri="{BB962C8B-B14F-4D97-AF65-F5344CB8AC3E}">
        <p14:creationId xmlns:p14="http://schemas.microsoft.com/office/powerpoint/2010/main" val="309605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158EFA0-CADB-415B-A650-A1E40720B8D1}"/>
              </a:ext>
            </a:extLst>
          </p:cNvPr>
          <p:cNvSpPr/>
          <p:nvPr/>
        </p:nvSpPr>
        <p:spPr>
          <a:xfrm>
            <a:off x="667658" y="530162"/>
            <a:ext cx="11263086" cy="923330"/>
          </a:xfrm>
          <a:prstGeom prst="rect">
            <a:avLst/>
          </a:prstGeom>
        </p:spPr>
        <p:txBody>
          <a:bodyPr wrap="square">
            <a:spAutoFit/>
          </a:bodyPr>
          <a:lstStyle/>
          <a:p>
            <a:r>
              <a:rPr lang="es-ES" b="1" dirty="0">
                <a:solidFill>
                  <a:srgbClr val="4A4A4A"/>
                </a:solidFill>
                <a:latin typeface="Raleway"/>
              </a:rPr>
              <a:t>Los aportes de Richard </a:t>
            </a:r>
            <a:r>
              <a:rPr lang="es-ES" b="1" dirty="0" err="1">
                <a:solidFill>
                  <a:srgbClr val="4A4A4A"/>
                </a:solidFill>
                <a:latin typeface="Raleway"/>
              </a:rPr>
              <a:t>Thaler</a:t>
            </a:r>
            <a:r>
              <a:rPr lang="es-ES" b="1" dirty="0">
                <a:solidFill>
                  <a:srgbClr val="4A4A4A"/>
                </a:solidFill>
                <a:latin typeface="Raleway"/>
              </a:rPr>
              <a:t>  y seguridad vial (Mirar desde el minuto 1:30)</a:t>
            </a:r>
            <a:endParaRPr lang="es-ES" b="1" dirty="0">
              <a:solidFill>
                <a:srgbClr val="FF0000"/>
              </a:solidFill>
              <a:latin typeface="Raleway"/>
            </a:endParaRPr>
          </a:p>
          <a:p>
            <a:r>
              <a:rPr lang="es-ES" b="1" dirty="0">
                <a:solidFill>
                  <a:srgbClr val="FF0000"/>
                </a:solidFill>
                <a:latin typeface="Raleway"/>
              </a:rPr>
              <a:t>La arquitectura física y la arquitectura de la toma de decisiones combinadas pueden empujar comportamientos seguros. NO SON SOLAMENTE VIAS CON SEÑALES DE TRÁNSITO</a:t>
            </a:r>
          </a:p>
        </p:txBody>
      </p:sp>
      <p:pic>
        <p:nvPicPr>
          <p:cNvPr id="3" name="Richard Thaler - Nudge mirar 130m">
            <a:hlinkClick r:id="" action="ppaction://media"/>
            <a:extLst>
              <a:ext uri="{FF2B5EF4-FFF2-40B4-BE49-F238E27FC236}">
                <a16:creationId xmlns:a16="http://schemas.microsoft.com/office/drawing/2014/main" id="{80D7C5F3-2FC8-4C21-8F51-B8D5FAFBE4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0173" y="1453492"/>
            <a:ext cx="9535884" cy="5384800"/>
          </a:xfrm>
          <a:prstGeom prst="rect">
            <a:avLst/>
          </a:prstGeom>
        </p:spPr>
      </p:pic>
    </p:spTree>
    <p:extLst>
      <p:ext uri="{BB962C8B-B14F-4D97-AF65-F5344CB8AC3E}">
        <p14:creationId xmlns:p14="http://schemas.microsoft.com/office/powerpoint/2010/main" val="248434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EE7B070-3EBF-4EB9-9913-2C99F7E53C59}"/>
              </a:ext>
            </a:extLst>
          </p:cNvPr>
          <p:cNvSpPr/>
          <p:nvPr/>
        </p:nvSpPr>
        <p:spPr>
          <a:xfrm>
            <a:off x="684125" y="207556"/>
            <a:ext cx="11118845" cy="1200329"/>
          </a:xfrm>
          <a:prstGeom prst="rect">
            <a:avLst/>
          </a:prstGeom>
        </p:spPr>
        <p:txBody>
          <a:bodyPr wrap="square">
            <a:spAutoFit/>
          </a:bodyPr>
          <a:lstStyle/>
          <a:p>
            <a:r>
              <a:rPr lang="es-ES" b="1" dirty="0">
                <a:solidFill>
                  <a:srgbClr val="4A4A4A"/>
                </a:solidFill>
                <a:latin typeface="Raleway"/>
              </a:rPr>
              <a:t>Los aportes de Richard </a:t>
            </a:r>
            <a:r>
              <a:rPr lang="es-ES" b="1" dirty="0" err="1">
                <a:solidFill>
                  <a:srgbClr val="4A4A4A"/>
                </a:solidFill>
                <a:latin typeface="Raleway"/>
              </a:rPr>
              <a:t>Thaler</a:t>
            </a:r>
            <a:r>
              <a:rPr lang="es-ES" b="1" dirty="0">
                <a:solidFill>
                  <a:srgbClr val="4A4A4A"/>
                </a:solidFill>
                <a:latin typeface="Raleway"/>
              </a:rPr>
              <a:t> y seguridad vial : </a:t>
            </a:r>
            <a:r>
              <a:rPr lang="es-ES" b="1" dirty="0">
                <a:solidFill>
                  <a:srgbClr val="FF0000"/>
                </a:solidFill>
                <a:latin typeface="Raleway"/>
              </a:rPr>
              <a:t>La arquitectura física y la arquitectura de la toma de decisiones combinadas pueden empujar comportamientos seguros. NO SON SOLAMENTE VIAS CON SEÑALES DE TRÁNSITO</a:t>
            </a:r>
          </a:p>
          <a:p>
            <a:endParaRPr lang="es-ES" b="1" dirty="0">
              <a:solidFill>
                <a:srgbClr val="4A4A4A"/>
              </a:solidFill>
              <a:latin typeface="Raleway"/>
            </a:endParaRPr>
          </a:p>
        </p:txBody>
      </p:sp>
      <p:pic>
        <p:nvPicPr>
          <p:cNvPr id="3" name="Nudge_ Increasing Traffic Safety with Duct Tape (1)">
            <a:hlinkClick r:id="" action="ppaction://media"/>
            <a:extLst>
              <a:ext uri="{FF2B5EF4-FFF2-40B4-BE49-F238E27FC236}">
                <a16:creationId xmlns:a16="http://schemas.microsoft.com/office/drawing/2014/main" id="{F31B61FD-B52D-440E-A224-62FEC0D573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8296" y="1407885"/>
            <a:ext cx="10120767" cy="5343923"/>
          </a:xfrm>
          <a:prstGeom prst="rect">
            <a:avLst/>
          </a:prstGeom>
        </p:spPr>
      </p:pic>
    </p:spTree>
    <p:extLst>
      <p:ext uri="{BB962C8B-B14F-4D97-AF65-F5344CB8AC3E}">
        <p14:creationId xmlns:p14="http://schemas.microsoft.com/office/powerpoint/2010/main" val="124632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n">
            <a:extLst>
              <a:ext uri="{FF2B5EF4-FFF2-40B4-BE49-F238E27FC236}">
                <a16:creationId xmlns:a16="http://schemas.microsoft.com/office/drawing/2014/main" id="{744FB53C-A1C7-42E3-AEC2-1071D9DC0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4228" y="1225160"/>
            <a:ext cx="6786789" cy="563284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35EA0B4F-D86D-4065-983E-0A34EEA398C6}"/>
              </a:ext>
            </a:extLst>
          </p:cNvPr>
          <p:cNvSpPr/>
          <p:nvPr/>
        </p:nvSpPr>
        <p:spPr>
          <a:xfrm>
            <a:off x="609600" y="156980"/>
            <a:ext cx="11321143" cy="923330"/>
          </a:xfrm>
          <a:prstGeom prst="rect">
            <a:avLst/>
          </a:prstGeom>
        </p:spPr>
        <p:txBody>
          <a:bodyPr wrap="square">
            <a:spAutoFit/>
          </a:bodyPr>
          <a:lstStyle/>
          <a:p>
            <a:r>
              <a:rPr lang="es-ES" b="1" dirty="0">
                <a:solidFill>
                  <a:srgbClr val="4A4A4A"/>
                </a:solidFill>
                <a:latin typeface="Raleway"/>
              </a:rPr>
              <a:t>Los aportes de Richard </a:t>
            </a:r>
            <a:r>
              <a:rPr lang="es-ES" b="1" dirty="0" err="1">
                <a:solidFill>
                  <a:srgbClr val="4A4A4A"/>
                </a:solidFill>
                <a:latin typeface="Raleway"/>
              </a:rPr>
              <a:t>Thaler</a:t>
            </a:r>
            <a:r>
              <a:rPr lang="es-ES" b="1" dirty="0">
                <a:solidFill>
                  <a:srgbClr val="4A4A4A"/>
                </a:solidFill>
                <a:latin typeface="Raleway"/>
              </a:rPr>
              <a:t>  y seguridad vial (Mirar desde el minuto 1:30)</a:t>
            </a:r>
            <a:endParaRPr lang="es-ES" b="1" dirty="0">
              <a:solidFill>
                <a:srgbClr val="FF0000"/>
              </a:solidFill>
              <a:latin typeface="Raleway"/>
            </a:endParaRPr>
          </a:p>
          <a:p>
            <a:r>
              <a:rPr lang="es-ES" b="1" dirty="0">
                <a:solidFill>
                  <a:srgbClr val="FF0000"/>
                </a:solidFill>
                <a:latin typeface="Raleway"/>
              </a:rPr>
              <a:t>La arquitectura física y la arquitectura de la toma de decisiones combinadas pueden empujar comportamientos seguros. NO SON SOLAMENTE VIAS CON SEÑALES DE TRÁNSITO</a:t>
            </a:r>
          </a:p>
        </p:txBody>
      </p:sp>
    </p:spTree>
    <p:extLst>
      <p:ext uri="{BB962C8B-B14F-4D97-AF65-F5344CB8AC3E}">
        <p14:creationId xmlns:p14="http://schemas.microsoft.com/office/powerpoint/2010/main" val="886468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a:extLst>
              <a:ext uri="{FF2B5EF4-FFF2-40B4-BE49-F238E27FC236}">
                <a16:creationId xmlns:a16="http://schemas.microsoft.com/office/drawing/2014/main" id="{513CEACB-E36A-4E32-BCF2-DDFAED7FE3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5208" y="435429"/>
            <a:ext cx="7811155" cy="6422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665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3A8D36D-8ACF-4B93-8D90-8551E9707F4D}"/>
              </a:ext>
            </a:extLst>
          </p:cNvPr>
          <p:cNvSpPr txBox="1"/>
          <p:nvPr/>
        </p:nvSpPr>
        <p:spPr>
          <a:xfrm>
            <a:off x="1001486" y="682171"/>
            <a:ext cx="10711543" cy="4832092"/>
          </a:xfrm>
          <a:prstGeom prst="rect">
            <a:avLst/>
          </a:prstGeom>
          <a:noFill/>
        </p:spPr>
        <p:txBody>
          <a:bodyPr wrap="square" rtlCol="0">
            <a:spAutoFit/>
          </a:bodyPr>
          <a:lstStyle/>
          <a:p>
            <a:r>
              <a:rPr lang="es-CO" sz="2800" b="1" dirty="0"/>
              <a:t>Expandir los limites del enfoque de sistemas seguros</a:t>
            </a:r>
          </a:p>
          <a:p>
            <a:endParaRPr lang="es-CO" sz="2800" b="1" dirty="0"/>
          </a:p>
          <a:p>
            <a:r>
              <a:rPr lang="es-CO" sz="2800" dirty="0"/>
              <a:t>Asume :</a:t>
            </a:r>
          </a:p>
          <a:p>
            <a:r>
              <a:rPr lang="es-CO" sz="2800" dirty="0"/>
              <a:t>La </a:t>
            </a:r>
            <a:r>
              <a:rPr lang="es-CO" sz="2800" dirty="0" err="1"/>
              <a:t>via</a:t>
            </a:r>
            <a:r>
              <a:rPr lang="es-CO" sz="2800" dirty="0"/>
              <a:t> es el contexto total de quien conduce, es decir, la infraestructura, el comportamiento  </a:t>
            </a:r>
          </a:p>
          <a:p>
            <a:endParaRPr lang="es-CO" sz="2800" dirty="0"/>
          </a:p>
          <a:p>
            <a:r>
              <a:rPr lang="es-CO" sz="2800" dirty="0"/>
              <a:t>Pero</a:t>
            </a:r>
          </a:p>
          <a:p>
            <a:endParaRPr lang="es-CO" sz="2800" dirty="0"/>
          </a:p>
          <a:p>
            <a:r>
              <a:rPr lang="es-CO" sz="2800" dirty="0"/>
              <a:t>No tiene en cuenta donde se origina el viaje y la carga psicológica del conductor </a:t>
            </a:r>
          </a:p>
          <a:p>
            <a:endParaRPr lang="es-CO" sz="2800" b="1" dirty="0"/>
          </a:p>
        </p:txBody>
      </p:sp>
    </p:spTree>
    <p:extLst>
      <p:ext uri="{BB962C8B-B14F-4D97-AF65-F5344CB8AC3E}">
        <p14:creationId xmlns:p14="http://schemas.microsoft.com/office/powerpoint/2010/main" val="1293877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3A8D36D-8ACF-4B93-8D90-8551E9707F4D}"/>
              </a:ext>
            </a:extLst>
          </p:cNvPr>
          <p:cNvSpPr txBox="1"/>
          <p:nvPr/>
        </p:nvSpPr>
        <p:spPr>
          <a:xfrm>
            <a:off x="384629" y="319314"/>
            <a:ext cx="11422742" cy="7171194"/>
          </a:xfrm>
          <a:prstGeom prst="rect">
            <a:avLst/>
          </a:prstGeom>
          <a:noFill/>
        </p:spPr>
        <p:txBody>
          <a:bodyPr wrap="square" rtlCol="0">
            <a:spAutoFit/>
          </a:bodyPr>
          <a:lstStyle/>
          <a:p>
            <a:r>
              <a:rPr lang="es-CO" sz="2800" b="1" dirty="0"/>
              <a:t>Expandir los limites del enfoque de sistemas seguros</a:t>
            </a:r>
          </a:p>
          <a:p>
            <a:endParaRPr lang="es-CO" sz="2800" b="1" dirty="0"/>
          </a:p>
          <a:p>
            <a:r>
              <a:rPr lang="es-CO" sz="2800" dirty="0"/>
              <a:t>Cinco momentos para evitar conducir alterado</a:t>
            </a:r>
          </a:p>
          <a:p>
            <a:endParaRPr lang="es-CO" sz="2800" dirty="0"/>
          </a:p>
          <a:p>
            <a:pPr marL="514350" indent="-514350">
              <a:buAutoNum type="arabicPeriod"/>
            </a:pPr>
            <a:r>
              <a:rPr lang="es-CO" sz="3200" dirty="0"/>
              <a:t>En la casa/oficina cuando decide que va a tomar con un grupo de amigos (</a:t>
            </a:r>
            <a:r>
              <a:rPr lang="es-CO" sz="3200" dirty="0" err="1"/>
              <a:t>Resposabilidad</a:t>
            </a:r>
            <a:r>
              <a:rPr lang="es-CO" sz="3200" dirty="0"/>
              <a:t> de todos)</a:t>
            </a:r>
          </a:p>
          <a:p>
            <a:pPr marL="514350" indent="-514350">
              <a:buAutoNum type="arabicPeriod"/>
            </a:pPr>
            <a:r>
              <a:rPr lang="es-CO" sz="3200" dirty="0"/>
              <a:t>Cuando llegan al bar en automóvil (Dueño del bar)</a:t>
            </a:r>
          </a:p>
          <a:p>
            <a:pPr marL="514350" indent="-514350">
              <a:buFontTx/>
              <a:buAutoNum type="arabicPeriod"/>
            </a:pPr>
            <a:r>
              <a:rPr lang="es-CO" sz="3200" dirty="0"/>
              <a:t>Cuando terminan de tomar y decide conducir (</a:t>
            </a:r>
            <a:r>
              <a:rPr lang="es-CO" sz="3200" b="1" dirty="0">
                <a:solidFill>
                  <a:srgbClr val="FF0000"/>
                </a:solidFill>
              </a:rPr>
              <a:t>(No es exclusiva de los agentes de transito – Dueño del Bar)</a:t>
            </a:r>
          </a:p>
          <a:p>
            <a:pPr marL="514350" indent="-514350">
              <a:buFontTx/>
              <a:buAutoNum type="arabicPeriod"/>
            </a:pPr>
            <a:r>
              <a:rPr lang="es-CO" sz="3200" dirty="0"/>
              <a:t>En el parqueadero cuando le entregan las llaves </a:t>
            </a:r>
            <a:r>
              <a:rPr lang="es-CO" sz="3200" b="1" dirty="0">
                <a:solidFill>
                  <a:srgbClr val="FF0000"/>
                </a:solidFill>
              </a:rPr>
              <a:t>(No es exclusiva de los agentes de transito – Dueño parqueadero)</a:t>
            </a:r>
          </a:p>
          <a:p>
            <a:pPr marL="514350" indent="-514350">
              <a:buAutoNum type="arabicPeriod"/>
            </a:pPr>
            <a:r>
              <a:rPr lang="es-CO" sz="3200" b="1" dirty="0">
                <a:solidFill>
                  <a:srgbClr val="FF0000"/>
                </a:solidFill>
              </a:rPr>
              <a:t>Cuando conduce y sale del parqueadero y se dirige hacia el hogar Desde aquí comienza el enfoque de sistema seguro (No es exclusiva de los agentes de transito)</a:t>
            </a:r>
          </a:p>
          <a:p>
            <a:pPr marL="514350" indent="-514350">
              <a:buAutoNum type="arabicPeriod"/>
            </a:pPr>
            <a:endParaRPr lang="es-CO" sz="2800" dirty="0"/>
          </a:p>
        </p:txBody>
      </p:sp>
    </p:spTree>
    <p:extLst>
      <p:ext uri="{BB962C8B-B14F-4D97-AF65-F5344CB8AC3E}">
        <p14:creationId xmlns:p14="http://schemas.microsoft.com/office/powerpoint/2010/main" val="2490458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3A8D36D-8ACF-4B93-8D90-8551E9707F4D}"/>
              </a:ext>
            </a:extLst>
          </p:cNvPr>
          <p:cNvSpPr txBox="1"/>
          <p:nvPr/>
        </p:nvSpPr>
        <p:spPr>
          <a:xfrm>
            <a:off x="1001486" y="682171"/>
            <a:ext cx="10958285" cy="5693866"/>
          </a:xfrm>
          <a:prstGeom prst="rect">
            <a:avLst/>
          </a:prstGeom>
          <a:noFill/>
        </p:spPr>
        <p:txBody>
          <a:bodyPr wrap="square" rtlCol="0">
            <a:spAutoFit/>
          </a:bodyPr>
          <a:lstStyle/>
          <a:p>
            <a:pPr algn="ctr"/>
            <a:r>
              <a:rPr lang="es-CO" sz="2800" b="1" dirty="0"/>
              <a:t>CONCLUSIONES</a:t>
            </a:r>
          </a:p>
          <a:p>
            <a:endParaRPr lang="es-CO" sz="2800" b="1" dirty="0"/>
          </a:p>
          <a:p>
            <a:r>
              <a:rPr lang="es-CO" sz="2800" dirty="0"/>
              <a:t>El enfoque de sistema seguro puede fortalecerse con la arquitectura de las decisiones, y los cursos de conducción no son suficientes</a:t>
            </a:r>
          </a:p>
          <a:p>
            <a:endParaRPr lang="es-CO" sz="2800" dirty="0"/>
          </a:p>
          <a:p>
            <a:r>
              <a:rPr lang="es-CO" sz="2800" dirty="0"/>
              <a:t>Las decisiones cuando se conducen son </a:t>
            </a:r>
            <a:r>
              <a:rPr lang="es-CO" sz="2800" dirty="0" err="1"/>
              <a:t>automaticas</a:t>
            </a:r>
            <a:r>
              <a:rPr lang="es-CO" sz="2800" dirty="0"/>
              <a:t> y deben ser inducidas a través de empujoncitos</a:t>
            </a:r>
          </a:p>
          <a:p>
            <a:endParaRPr lang="es-CO" sz="2800" dirty="0"/>
          </a:p>
          <a:p>
            <a:r>
              <a:rPr lang="es-CO" sz="2800" dirty="0"/>
              <a:t>La señalética o señales de transito y controles en la </a:t>
            </a:r>
            <a:r>
              <a:rPr lang="es-CO" sz="2800" dirty="0" err="1"/>
              <a:t>via</a:t>
            </a:r>
            <a:r>
              <a:rPr lang="es-CO" sz="2800" dirty="0"/>
              <a:t> pueden fortalecerse con los empujoncitos</a:t>
            </a:r>
          </a:p>
          <a:p>
            <a:endParaRPr lang="es-CO" sz="2800" dirty="0"/>
          </a:p>
          <a:p>
            <a:r>
              <a:rPr lang="es-CO" sz="2800" dirty="0"/>
              <a:t>Ampliar el contexto de los </a:t>
            </a:r>
            <a:r>
              <a:rPr lang="es-CO" sz="2800" dirty="0" err="1"/>
              <a:t>stakeholders</a:t>
            </a:r>
            <a:r>
              <a:rPr lang="es-CO" sz="2800" dirty="0"/>
              <a:t>  para la movilidad segura</a:t>
            </a:r>
          </a:p>
          <a:p>
            <a:endParaRPr lang="es-CO" sz="2800" dirty="0"/>
          </a:p>
        </p:txBody>
      </p:sp>
    </p:spTree>
    <p:extLst>
      <p:ext uri="{BB962C8B-B14F-4D97-AF65-F5344CB8AC3E}">
        <p14:creationId xmlns:p14="http://schemas.microsoft.com/office/powerpoint/2010/main" val="715668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7D562C7-0FEA-4B40-AA46-224086D7DF69}"/>
              </a:ext>
            </a:extLst>
          </p:cNvPr>
          <p:cNvSpPr txBox="1"/>
          <p:nvPr/>
        </p:nvSpPr>
        <p:spPr>
          <a:xfrm>
            <a:off x="503618" y="870859"/>
            <a:ext cx="11184763" cy="5601533"/>
          </a:xfrm>
          <a:prstGeom prst="rect">
            <a:avLst/>
          </a:prstGeom>
          <a:noFill/>
        </p:spPr>
        <p:txBody>
          <a:bodyPr wrap="square" rtlCol="0">
            <a:spAutoFit/>
          </a:bodyPr>
          <a:lstStyle/>
          <a:p>
            <a:pPr algn="ctr"/>
            <a:r>
              <a:rPr lang="es-ES" sz="5400" dirty="0"/>
              <a:t>Enfoques Alternos en Seguridad Vial</a:t>
            </a:r>
          </a:p>
          <a:p>
            <a:pPr algn="ctr"/>
            <a:endParaRPr lang="es-ES" sz="5400" dirty="0"/>
          </a:p>
          <a:p>
            <a:pPr algn="ctr"/>
            <a:endParaRPr lang="es-ES" sz="5400" dirty="0"/>
          </a:p>
          <a:p>
            <a:pPr algn="r"/>
            <a:r>
              <a:rPr lang="es-ES" sz="2800" dirty="0"/>
              <a:t>Profesor José Stalin Rojas A.</a:t>
            </a:r>
          </a:p>
          <a:p>
            <a:pPr algn="r"/>
            <a:r>
              <a:rPr lang="es-ES" sz="2800" dirty="0"/>
              <a:t>Observatorio de movilidad y logística </a:t>
            </a:r>
          </a:p>
          <a:p>
            <a:pPr algn="r"/>
            <a:r>
              <a:rPr lang="es-ES" sz="2800" dirty="0"/>
              <a:t>Universidad Nacional de Colombia</a:t>
            </a:r>
          </a:p>
          <a:p>
            <a:pPr algn="r"/>
            <a:endParaRPr lang="es-ES" sz="2800" dirty="0"/>
          </a:p>
          <a:p>
            <a:pPr algn="ctr"/>
            <a:r>
              <a:rPr lang="es-ES" sz="2800" b="1" dirty="0">
                <a:latin typeface="Ancizar Sans" pitchFamily="34" charset="0"/>
              </a:rPr>
              <a:t>Email :  </a:t>
            </a:r>
            <a:r>
              <a:rPr lang="es-ES" sz="2800" b="1" dirty="0">
                <a:latin typeface="Ancizar Sans" pitchFamily="34" charset="0"/>
                <a:hlinkClick r:id="rId2"/>
              </a:rPr>
              <a:t>jsrojasam@unal.edu.co</a:t>
            </a:r>
            <a:endParaRPr lang="es-ES" sz="2800" b="1" dirty="0">
              <a:latin typeface="Ancizar Sans" pitchFamily="34" charset="0"/>
            </a:endParaRPr>
          </a:p>
          <a:p>
            <a:pPr algn="ctr"/>
            <a:r>
              <a:rPr lang="es-ES" sz="2800" b="1" dirty="0" err="1">
                <a:latin typeface="Ancizar Sans" pitchFamily="34" charset="0"/>
              </a:rPr>
              <a:t>Whatasapp</a:t>
            </a:r>
            <a:r>
              <a:rPr lang="es-ES" sz="2800" b="1" dirty="0">
                <a:latin typeface="Ancizar Sans" pitchFamily="34" charset="0"/>
              </a:rPr>
              <a:t>/ celular : 311 222 27 36</a:t>
            </a:r>
          </a:p>
          <a:p>
            <a:pPr algn="r"/>
            <a:endParaRPr lang="es-CO" sz="2800" dirty="0"/>
          </a:p>
        </p:txBody>
      </p:sp>
    </p:spTree>
    <p:extLst>
      <p:ext uri="{BB962C8B-B14F-4D97-AF65-F5344CB8AC3E}">
        <p14:creationId xmlns:p14="http://schemas.microsoft.com/office/powerpoint/2010/main" val="273383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DE3125C-35D4-44A2-B4C7-B6DB24D0DCA0}"/>
              </a:ext>
            </a:extLst>
          </p:cNvPr>
          <p:cNvSpPr/>
          <p:nvPr/>
        </p:nvSpPr>
        <p:spPr>
          <a:xfrm>
            <a:off x="159655" y="3429000"/>
            <a:ext cx="11698516" cy="2321268"/>
          </a:xfrm>
          <a:prstGeom prst="rect">
            <a:avLst/>
          </a:prstGeom>
        </p:spPr>
        <p:txBody>
          <a:bodyPr wrap="square">
            <a:spAutoFit/>
          </a:bodyPr>
          <a:lstStyle/>
          <a:p>
            <a:pPr algn="just" fontAlgn="base"/>
            <a:r>
              <a:rPr lang="es-ES" dirty="0">
                <a:solidFill>
                  <a:srgbClr val="2D373D"/>
                </a:solidFill>
                <a:latin typeface="DM Sans"/>
              </a:rPr>
              <a:t>La </a:t>
            </a:r>
            <a:r>
              <a:rPr lang="es-ES" b="1" dirty="0">
                <a:solidFill>
                  <a:srgbClr val="2D373D"/>
                </a:solidFill>
                <a:latin typeface="DM Sans"/>
              </a:rPr>
              <a:t>Estrategia de Seguridad Vial </a:t>
            </a:r>
            <a:r>
              <a:rPr lang="es-ES" b="1" dirty="0">
                <a:solidFill>
                  <a:srgbClr val="FF0000"/>
                </a:solidFill>
                <a:latin typeface="DM Sans"/>
              </a:rPr>
              <a:t>2011</a:t>
            </a:r>
            <a:r>
              <a:rPr lang="es-ES" b="1" dirty="0">
                <a:solidFill>
                  <a:srgbClr val="2D373D"/>
                </a:solidFill>
                <a:latin typeface="DM Sans"/>
              </a:rPr>
              <a:t>-2020 de España</a:t>
            </a:r>
            <a:r>
              <a:rPr lang="es-ES" dirty="0">
                <a:solidFill>
                  <a:srgbClr val="2D373D"/>
                </a:solidFill>
                <a:latin typeface="DM Sans"/>
              </a:rPr>
              <a:t> aborda el ‘Sistema Seguro’ donde reconoce que ‘los usuarios cometen errores y el sistema de movilidad debe estar preparado para los accidentes y minimizar sus consecuencias’. El Sistema Seguro lo divide en cuatro ejes: </a:t>
            </a:r>
          </a:p>
          <a:p>
            <a:pPr algn="just" fontAlgn="base">
              <a:buFont typeface="Arial" panose="020B0604020202020204" pitchFamily="34" charset="0"/>
              <a:buChar char="•"/>
            </a:pPr>
            <a:r>
              <a:rPr lang="es-ES" dirty="0">
                <a:solidFill>
                  <a:srgbClr val="2D373D"/>
                </a:solidFill>
                <a:latin typeface="DM Sans"/>
              </a:rPr>
              <a:t>‘</a:t>
            </a:r>
            <a:r>
              <a:rPr lang="es-ES" b="1" dirty="0">
                <a:solidFill>
                  <a:srgbClr val="2D373D"/>
                </a:solidFill>
                <a:latin typeface="DM Sans"/>
              </a:rPr>
              <a:t>Vehículo seguro</a:t>
            </a:r>
            <a:r>
              <a:rPr lang="es-ES" dirty="0">
                <a:solidFill>
                  <a:srgbClr val="2D373D"/>
                </a:solidFill>
                <a:latin typeface="DM Sans"/>
              </a:rPr>
              <a:t>’, indicando que se diseñarán teniendo en cuenta las capacidades y limitaciones humanas y tecnológicas</a:t>
            </a:r>
          </a:p>
          <a:p>
            <a:pPr algn="just" fontAlgn="base">
              <a:buFont typeface="Arial" panose="020B0604020202020204" pitchFamily="34" charset="0"/>
              <a:buChar char="•"/>
            </a:pPr>
            <a:r>
              <a:rPr lang="es-ES" dirty="0">
                <a:solidFill>
                  <a:srgbClr val="2D373D"/>
                </a:solidFill>
                <a:latin typeface="DM Sans"/>
              </a:rPr>
              <a:t>‘</a:t>
            </a:r>
            <a:r>
              <a:rPr lang="es-ES" b="1" dirty="0">
                <a:solidFill>
                  <a:srgbClr val="2D373D"/>
                </a:solidFill>
                <a:latin typeface="DM Sans"/>
              </a:rPr>
              <a:t>Carreteras y entornos seguros</a:t>
            </a:r>
            <a:r>
              <a:rPr lang="es-ES" dirty="0">
                <a:solidFill>
                  <a:srgbClr val="2D373D"/>
                </a:solidFill>
                <a:latin typeface="DM Sans"/>
              </a:rPr>
              <a:t>’, que igualmente se diseñarán para proteger al usuario en caso de accidente. </a:t>
            </a:r>
          </a:p>
          <a:p>
            <a:pPr algn="just" fontAlgn="base">
              <a:buFont typeface="Arial" panose="020B0604020202020204" pitchFamily="34" charset="0"/>
              <a:buChar char="•"/>
            </a:pPr>
            <a:r>
              <a:rPr lang="es-ES" dirty="0">
                <a:solidFill>
                  <a:srgbClr val="2D373D"/>
                </a:solidFill>
                <a:latin typeface="DM Sans"/>
              </a:rPr>
              <a:t>‘</a:t>
            </a:r>
            <a:r>
              <a:rPr lang="es-ES" b="1" dirty="0">
                <a:solidFill>
                  <a:srgbClr val="2D373D"/>
                </a:solidFill>
                <a:latin typeface="DM Sans"/>
              </a:rPr>
              <a:t>Usuario seguro</a:t>
            </a:r>
            <a:r>
              <a:rPr lang="es-ES" dirty="0">
                <a:solidFill>
                  <a:srgbClr val="2D373D"/>
                </a:solidFill>
                <a:latin typeface="DM Sans"/>
              </a:rPr>
              <a:t>’, que estará bien formado, informado y concienciado y cumplirá las normas establecidas. </a:t>
            </a:r>
          </a:p>
          <a:p>
            <a:pPr algn="just" fontAlgn="base">
              <a:buFont typeface="Arial" panose="020B0604020202020204" pitchFamily="34" charset="0"/>
              <a:buChar char="•"/>
            </a:pPr>
            <a:r>
              <a:rPr lang="es-ES" dirty="0">
                <a:solidFill>
                  <a:srgbClr val="2D373D"/>
                </a:solidFill>
                <a:latin typeface="DM Sans"/>
              </a:rPr>
              <a:t>‘</a:t>
            </a:r>
            <a:r>
              <a:rPr lang="es-ES" b="1" dirty="0">
                <a:solidFill>
                  <a:srgbClr val="2D373D"/>
                </a:solidFill>
                <a:latin typeface="DM Sans"/>
              </a:rPr>
              <a:t>Velocidad segura</a:t>
            </a:r>
            <a:r>
              <a:rPr lang="es-ES" dirty="0">
                <a:solidFill>
                  <a:srgbClr val="2D373D"/>
                </a:solidFill>
                <a:latin typeface="DM Sans"/>
              </a:rPr>
              <a:t>’, que se establecerá en función de las características de la vía y del usuario de la misma.</a:t>
            </a:r>
          </a:p>
          <a:p>
            <a:pPr algn="r" fontAlgn="base"/>
            <a:r>
              <a:rPr lang="es-ES" b="0" i="0" dirty="0">
                <a:solidFill>
                  <a:srgbClr val="2D373D"/>
                </a:solidFill>
                <a:effectLst/>
                <a:latin typeface="DM Sans"/>
              </a:rPr>
              <a:t>Fuente : </a:t>
            </a:r>
            <a:r>
              <a:rPr lang="es-ES" dirty="0">
                <a:solidFill>
                  <a:srgbClr val="2D373D"/>
                </a:solidFill>
                <a:latin typeface="DM Sans"/>
              </a:rPr>
              <a:t>https://www.seguridadvialenlaempresa.com/</a:t>
            </a:r>
            <a:endParaRPr lang="es-ES" b="0" i="0" dirty="0">
              <a:solidFill>
                <a:srgbClr val="2D373D"/>
              </a:solidFill>
              <a:effectLst/>
              <a:latin typeface="DM Sans"/>
            </a:endParaRPr>
          </a:p>
        </p:txBody>
      </p:sp>
      <p:pic>
        <p:nvPicPr>
          <p:cNvPr id="5" name="Imagen 4">
            <a:extLst>
              <a:ext uri="{FF2B5EF4-FFF2-40B4-BE49-F238E27FC236}">
                <a16:creationId xmlns:a16="http://schemas.microsoft.com/office/drawing/2014/main" id="{9024109A-099C-49C2-8B59-0CB52B816806}"/>
              </a:ext>
            </a:extLst>
          </p:cNvPr>
          <p:cNvPicPr>
            <a:picLocks noChangeAspect="1"/>
          </p:cNvPicPr>
          <p:nvPr/>
        </p:nvPicPr>
        <p:blipFill rotWithShape="1">
          <a:blip r:embed="rId2"/>
          <a:srcRect l="31905" t="21997" r="8572" b="41583"/>
          <a:stretch/>
        </p:blipFill>
        <p:spPr>
          <a:xfrm>
            <a:off x="1219198" y="113689"/>
            <a:ext cx="8200675" cy="3210035"/>
          </a:xfrm>
          <a:prstGeom prst="rect">
            <a:avLst/>
          </a:prstGeom>
        </p:spPr>
      </p:pic>
      <p:sp>
        <p:nvSpPr>
          <p:cNvPr id="6" name="Rectángulo 5">
            <a:extLst>
              <a:ext uri="{FF2B5EF4-FFF2-40B4-BE49-F238E27FC236}">
                <a16:creationId xmlns:a16="http://schemas.microsoft.com/office/drawing/2014/main" id="{9D8F93B7-90F8-4616-89ED-3CFAD19410A0}"/>
              </a:ext>
            </a:extLst>
          </p:cNvPr>
          <p:cNvSpPr/>
          <p:nvPr/>
        </p:nvSpPr>
        <p:spPr>
          <a:xfrm>
            <a:off x="304799" y="6396304"/>
            <a:ext cx="11292115" cy="369332"/>
          </a:xfrm>
          <a:prstGeom prst="rect">
            <a:avLst/>
          </a:prstGeom>
        </p:spPr>
        <p:txBody>
          <a:bodyPr wrap="square">
            <a:spAutoFit/>
          </a:bodyPr>
          <a:lstStyle/>
          <a:p>
            <a:r>
              <a:rPr lang="es-CO" dirty="0"/>
              <a:t>Fuente: ANSV a partir de (</a:t>
            </a:r>
            <a:r>
              <a:rPr lang="es-CO" dirty="0" err="1"/>
              <a:t>World</a:t>
            </a:r>
            <a:r>
              <a:rPr lang="es-CO" dirty="0"/>
              <a:t> </a:t>
            </a:r>
            <a:r>
              <a:rPr lang="es-CO" dirty="0" err="1"/>
              <a:t>Resources</a:t>
            </a:r>
            <a:r>
              <a:rPr lang="es-CO" dirty="0"/>
              <a:t> </a:t>
            </a:r>
            <a:r>
              <a:rPr lang="es-CO" dirty="0" err="1"/>
              <a:t>Institute</a:t>
            </a:r>
            <a:r>
              <a:rPr lang="es-CO" dirty="0"/>
              <a:t>, 2018), (</a:t>
            </a:r>
            <a:r>
              <a:rPr lang="es-CO" dirty="0" err="1"/>
              <a:t>Tabasso</a:t>
            </a:r>
            <a:r>
              <a:rPr lang="es-CO" dirty="0"/>
              <a:t>, S.F.) y (Foro Internacional de Transporte, 2017)</a:t>
            </a:r>
          </a:p>
        </p:txBody>
      </p:sp>
      <p:sp>
        <p:nvSpPr>
          <p:cNvPr id="7" name="Rectángulo 6">
            <a:extLst>
              <a:ext uri="{FF2B5EF4-FFF2-40B4-BE49-F238E27FC236}">
                <a16:creationId xmlns:a16="http://schemas.microsoft.com/office/drawing/2014/main" id="{2987DB04-262F-4AA8-BC2D-23EC4E1BD7CC}"/>
              </a:ext>
            </a:extLst>
          </p:cNvPr>
          <p:cNvSpPr/>
          <p:nvPr/>
        </p:nvSpPr>
        <p:spPr>
          <a:xfrm>
            <a:off x="304799" y="5868488"/>
            <a:ext cx="11125251" cy="369332"/>
          </a:xfrm>
          <a:prstGeom prst="rect">
            <a:avLst/>
          </a:prstGeom>
        </p:spPr>
        <p:txBody>
          <a:bodyPr wrap="square">
            <a:spAutoFit/>
          </a:bodyPr>
          <a:lstStyle/>
          <a:p>
            <a:pPr algn="ctr"/>
            <a:r>
              <a:rPr lang="es-CO" dirty="0">
                <a:solidFill>
                  <a:srgbClr val="FF0000"/>
                </a:solidFill>
              </a:rPr>
              <a:t>E</a:t>
            </a:r>
            <a:r>
              <a:rPr lang="es-ES" dirty="0">
                <a:solidFill>
                  <a:srgbClr val="FF0000"/>
                </a:solidFill>
              </a:rPr>
              <a:t>l modelo de Sistema Seguro  lo adopta el Plan Nacional de Seguridad Vial Colombia - </a:t>
            </a:r>
            <a:r>
              <a:rPr lang="es-CO" dirty="0"/>
              <a:t>PNSV 2022 – 2031</a:t>
            </a:r>
            <a:r>
              <a:rPr lang="es-ES" dirty="0">
                <a:solidFill>
                  <a:srgbClr val="FF0000"/>
                </a:solidFill>
              </a:rPr>
              <a:t> </a:t>
            </a:r>
          </a:p>
        </p:txBody>
      </p:sp>
    </p:spTree>
    <p:extLst>
      <p:ext uri="{BB962C8B-B14F-4D97-AF65-F5344CB8AC3E}">
        <p14:creationId xmlns:p14="http://schemas.microsoft.com/office/powerpoint/2010/main" val="188830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BF139EF0-ADA4-4C67-A5F6-EA79D07528FE}"/>
              </a:ext>
            </a:extLst>
          </p:cNvPr>
          <p:cNvSpPr/>
          <p:nvPr/>
        </p:nvSpPr>
        <p:spPr>
          <a:xfrm>
            <a:off x="166914" y="6314160"/>
            <a:ext cx="11625942" cy="369332"/>
          </a:xfrm>
          <a:prstGeom prst="rect">
            <a:avLst/>
          </a:prstGeom>
        </p:spPr>
        <p:txBody>
          <a:bodyPr wrap="square">
            <a:spAutoFit/>
          </a:bodyPr>
          <a:lstStyle/>
          <a:p>
            <a:r>
              <a:rPr lang="es-ES" dirty="0">
                <a:highlight>
                  <a:srgbClr val="FFFF00"/>
                </a:highlight>
              </a:rPr>
              <a:t>Fuente: </a:t>
            </a:r>
            <a:r>
              <a:rPr lang="es-CO" dirty="0">
                <a:highlight>
                  <a:srgbClr val="FFFF00"/>
                </a:highlight>
              </a:rPr>
              <a:t>: Plan Nacional de Seguridad Vial 2022 - 2031 Documento técnico de soporte.</a:t>
            </a:r>
          </a:p>
        </p:txBody>
      </p:sp>
      <p:sp>
        <p:nvSpPr>
          <p:cNvPr id="3" name="CuadroTexto 2">
            <a:extLst>
              <a:ext uri="{FF2B5EF4-FFF2-40B4-BE49-F238E27FC236}">
                <a16:creationId xmlns:a16="http://schemas.microsoft.com/office/drawing/2014/main" id="{ABBBBDE5-990D-4DE9-BDDF-706EEFE96B8F}"/>
              </a:ext>
            </a:extLst>
          </p:cNvPr>
          <p:cNvSpPr txBox="1"/>
          <p:nvPr/>
        </p:nvSpPr>
        <p:spPr>
          <a:xfrm>
            <a:off x="420915" y="359174"/>
            <a:ext cx="11117941" cy="461665"/>
          </a:xfrm>
          <a:prstGeom prst="rect">
            <a:avLst/>
          </a:prstGeom>
          <a:noFill/>
        </p:spPr>
        <p:txBody>
          <a:bodyPr wrap="square" rtlCol="0">
            <a:spAutoFit/>
          </a:bodyPr>
          <a:lstStyle/>
          <a:p>
            <a:r>
              <a:rPr lang="es-CO" sz="2400" dirty="0"/>
              <a:t>E</a:t>
            </a:r>
            <a:r>
              <a:rPr lang="es-ES" sz="2400" dirty="0"/>
              <a:t>l modelo de Sistema Seguro  lo adopta el Plan Nacional de Seguridad Vial Colombia </a:t>
            </a:r>
          </a:p>
        </p:txBody>
      </p:sp>
      <p:pic>
        <p:nvPicPr>
          <p:cNvPr id="6" name="Imagen 5">
            <a:extLst>
              <a:ext uri="{FF2B5EF4-FFF2-40B4-BE49-F238E27FC236}">
                <a16:creationId xmlns:a16="http://schemas.microsoft.com/office/drawing/2014/main" id="{D4955843-4841-4836-929F-069092C2AF90}"/>
              </a:ext>
            </a:extLst>
          </p:cNvPr>
          <p:cNvPicPr>
            <a:picLocks noChangeAspect="1"/>
          </p:cNvPicPr>
          <p:nvPr/>
        </p:nvPicPr>
        <p:blipFill rotWithShape="1">
          <a:blip r:embed="rId2"/>
          <a:srcRect l="32738" t="24116" r="11191" b="9185"/>
          <a:stretch/>
        </p:blipFill>
        <p:spPr>
          <a:xfrm>
            <a:off x="166914" y="1291772"/>
            <a:ext cx="6771123" cy="4528458"/>
          </a:xfrm>
          <a:prstGeom prst="rect">
            <a:avLst/>
          </a:prstGeom>
        </p:spPr>
      </p:pic>
      <p:pic>
        <p:nvPicPr>
          <p:cNvPr id="7" name="Imagen 6">
            <a:extLst>
              <a:ext uri="{FF2B5EF4-FFF2-40B4-BE49-F238E27FC236}">
                <a16:creationId xmlns:a16="http://schemas.microsoft.com/office/drawing/2014/main" id="{4EA24777-B5B3-4D71-8E75-93B080E85C0D}"/>
              </a:ext>
            </a:extLst>
          </p:cNvPr>
          <p:cNvPicPr>
            <a:picLocks noChangeAspect="1"/>
          </p:cNvPicPr>
          <p:nvPr/>
        </p:nvPicPr>
        <p:blipFill rotWithShape="1">
          <a:blip r:embed="rId3"/>
          <a:srcRect l="31429" t="46540" r="9524" b="21678"/>
          <a:stretch/>
        </p:blipFill>
        <p:spPr>
          <a:xfrm>
            <a:off x="6963125" y="2439293"/>
            <a:ext cx="5036874" cy="3199173"/>
          </a:xfrm>
          <a:prstGeom prst="rect">
            <a:avLst/>
          </a:prstGeom>
        </p:spPr>
      </p:pic>
      <p:sp>
        <p:nvSpPr>
          <p:cNvPr id="8" name="CuadroTexto 7">
            <a:extLst>
              <a:ext uri="{FF2B5EF4-FFF2-40B4-BE49-F238E27FC236}">
                <a16:creationId xmlns:a16="http://schemas.microsoft.com/office/drawing/2014/main" id="{CECD2636-E4D9-4945-B461-83ED8E661296}"/>
              </a:ext>
            </a:extLst>
          </p:cNvPr>
          <p:cNvSpPr txBox="1"/>
          <p:nvPr/>
        </p:nvSpPr>
        <p:spPr>
          <a:xfrm>
            <a:off x="7590207" y="1214567"/>
            <a:ext cx="4409792" cy="830997"/>
          </a:xfrm>
          <a:prstGeom prst="rect">
            <a:avLst/>
          </a:prstGeom>
          <a:noFill/>
        </p:spPr>
        <p:txBody>
          <a:bodyPr wrap="square" rtlCol="0">
            <a:spAutoFit/>
          </a:bodyPr>
          <a:lstStyle/>
          <a:p>
            <a:pPr algn="ctr"/>
            <a:r>
              <a:rPr lang="es-CO" sz="4800" b="1" dirty="0">
                <a:solidFill>
                  <a:srgbClr val="FF0000"/>
                </a:solidFill>
              </a:rPr>
              <a:t>ALGO PASA</a:t>
            </a:r>
          </a:p>
        </p:txBody>
      </p:sp>
      <p:sp>
        <p:nvSpPr>
          <p:cNvPr id="9" name="Rectángulo 8">
            <a:extLst>
              <a:ext uri="{FF2B5EF4-FFF2-40B4-BE49-F238E27FC236}">
                <a16:creationId xmlns:a16="http://schemas.microsoft.com/office/drawing/2014/main" id="{AFADAF49-78C5-4D46-8378-EFF08A25032D}"/>
              </a:ext>
            </a:extLst>
          </p:cNvPr>
          <p:cNvSpPr/>
          <p:nvPr/>
        </p:nvSpPr>
        <p:spPr>
          <a:xfrm>
            <a:off x="6963125" y="5606981"/>
            <a:ext cx="5087050" cy="369332"/>
          </a:xfrm>
          <a:prstGeom prst="rect">
            <a:avLst/>
          </a:prstGeom>
        </p:spPr>
        <p:txBody>
          <a:bodyPr wrap="square">
            <a:spAutoFit/>
          </a:bodyPr>
          <a:lstStyle/>
          <a:p>
            <a:pPr algn="ctr"/>
            <a:r>
              <a:rPr lang="es-CO" dirty="0"/>
              <a:t>Fatalidades y siniestros viales en Colombia.</a:t>
            </a:r>
          </a:p>
        </p:txBody>
      </p:sp>
    </p:spTree>
    <p:extLst>
      <p:ext uri="{BB962C8B-B14F-4D97-AF65-F5344CB8AC3E}">
        <p14:creationId xmlns:p14="http://schemas.microsoft.com/office/powerpoint/2010/main" val="243065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3367DC3-35FE-40E3-9948-B08078D673A1}"/>
              </a:ext>
            </a:extLst>
          </p:cNvPr>
          <p:cNvSpPr/>
          <p:nvPr/>
        </p:nvSpPr>
        <p:spPr>
          <a:xfrm>
            <a:off x="258162" y="204662"/>
            <a:ext cx="11377535" cy="1200329"/>
          </a:xfrm>
          <a:prstGeom prst="rect">
            <a:avLst/>
          </a:prstGeom>
        </p:spPr>
        <p:txBody>
          <a:bodyPr wrap="square">
            <a:spAutoFit/>
          </a:bodyPr>
          <a:lstStyle/>
          <a:p>
            <a:pPr algn="just"/>
            <a:r>
              <a:rPr lang="es-ES" sz="3600" dirty="0"/>
              <a:t>Premisas para implementar el Sistema Seguro – </a:t>
            </a:r>
          </a:p>
          <a:p>
            <a:pPr algn="just"/>
            <a:r>
              <a:rPr lang="es-ES" sz="3600" dirty="0"/>
              <a:t>Algunos estudios</a:t>
            </a:r>
          </a:p>
        </p:txBody>
      </p:sp>
      <p:sp>
        <p:nvSpPr>
          <p:cNvPr id="3" name="Rectángulo 2">
            <a:extLst>
              <a:ext uri="{FF2B5EF4-FFF2-40B4-BE49-F238E27FC236}">
                <a16:creationId xmlns:a16="http://schemas.microsoft.com/office/drawing/2014/main" id="{14F09C77-3A9E-412D-94CF-849816C4FF4B}"/>
              </a:ext>
            </a:extLst>
          </p:cNvPr>
          <p:cNvSpPr/>
          <p:nvPr/>
        </p:nvSpPr>
        <p:spPr>
          <a:xfrm>
            <a:off x="130629" y="1528101"/>
            <a:ext cx="11930742" cy="5047536"/>
          </a:xfrm>
          <a:prstGeom prst="rect">
            <a:avLst/>
          </a:prstGeom>
        </p:spPr>
        <p:txBody>
          <a:bodyPr wrap="square">
            <a:spAutoFit/>
          </a:bodyPr>
          <a:lstStyle/>
          <a:p>
            <a:pPr marL="342900" indent="-342900" algn="just">
              <a:buFont typeface="Arial" panose="020B0604020202020204" pitchFamily="34" charset="0"/>
              <a:buChar char="•"/>
            </a:pPr>
            <a:r>
              <a:rPr lang="es-ES" sz="2000" dirty="0"/>
              <a:t>“La manera tradicional sostiene que el error del conductor o de otro usuario era la causa de la mayoría de los accidentes y por lo tanto el principal problema era que la conducta humana se puede modificar fácilmente. Si bien el error del usuario es un factor relevante, las conclusiones de investigaciones critican estas premisas”</a:t>
            </a:r>
            <a:r>
              <a:rPr lang="es-ES" sz="2400" dirty="0">
                <a:solidFill>
                  <a:srgbClr val="737271"/>
                </a:solidFill>
                <a:latin typeface="Open Sans"/>
              </a:rPr>
              <a:t>.(</a:t>
            </a:r>
            <a:r>
              <a:rPr lang="es-ES" sz="2000" dirty="0"/>
              <a:t>Fuente Asociación Mundial de Carreteras-https://roadsafety.piarc.org)- </a:t>
            </a:r>
            <a:r>
              <a:rPr lang="es-ES" dirty="0" err="1"/>
              <a:t>Kimber</a:t>
            </a:r>
            <a:r>
              <a:rPr lang="es-ES" dirty="0"/>
              <a:t>, R (2003), Tráfico y Accidentes: ¿Son los Riesgos Demasiado Altos? TRL, conferencia de junio de 2003, Imperial </a:t>
            </a:r>
            <a:r>
              <a:rPr lang="es-ES" dirty="0" err="1"/>
              <a:t>College</a:t>
            </a:r>
            <a:r>
              <a:rPr lang="es-ES" dirty="0"/>
              <a:t> London</a:t>
            </a:r>
            <a:endParaRPr lang="es-ES" sz="2000" dirty="0"/>
          </a:p>
          <a:p>
            <a:pPr marL="342900" indent="-342900" algn="just">
              <a:buFont typeface="Arial" panose="020B0604020202020204" pitchFamily="34" charset="0"/>
              <a:buChar char="•"/>
            </a:pPr>
            <a:r>
              <a:rPr lang="es-ES" sz="2000" dirty="0"/>
              <a:t>“</a:t>
            </a:r>
            <a:r>
              <a:rPr lang="es-ES" sz="2000" dirty="0" err="1"/>
              <a:t>Elvik</a:t>
            </a:r>
            <a:r>
              <a:rPr lang="es-ES" sz="2000" dirty="0"/>
              <a:t> y </a:t>
            </a:r>
            <a:r>
              <a:rPr lang="es-ES" sz="2000" dirty="0" err="1"/>
              <a:t>Vaa</a:t>
            </a:r>
            <a:r>
              <a:rPr lang="es-ES" sz="2000" dirty="0"/>
              <a:t> (2004) señalan que aun cuando todos los usuarios cumplieran las normas de circulación, las muertes bajarían solo en un 60 % y los heridos graves en un 40 %. …, más específicamente, que casi el 37% de las muertes y el 63 % de los heridos graves no implican infracciones de las normas de tráfico, lo que demuestra que el error humano rutinario, más que las infracciones deliberadas o no, es una característica de la existencia humana y del uso de las carreteras. Si bien es de suma importancia lograr que los usuarios respeten las normas de tráfico, el trabajo por sí solo sobre este factor no obtendrá las mejoras deseadas en la seguridad vial de ningún país</a:t>
            </a:r>
            <a:r>
              <a:rPr lang="es-ES" dirty="0"/>
              <a:t>. (Fuente </a:t>
            </a:r>
            <a:r>
              <a:rPr lang="es-ES" sz="2000" dirty="0"/>
              <a:t>https://roadsafety.piarc.org)-</a:t>
            </a:r>
            <a:r>
              <a:rPr lang="en-US" dirty="0" err="1"/>
              <a:t>Elvik</a:t>
            </a:r>
            <a:r>
              <a:rPr lang="en-US" dirty="0"/>
              <a:t>, R, </a:t>
            </a:r>
            <a:r>
              <a:rPr lang="en-US" sz="2000" dirty="0"/>
              <a:t>Christensen P, Amundsen A, (2004) Speed ​​and Road Accidents, an Evaluation of the Power Model , TOI, </a:t>
            </a:r>
            <a:r>
              <a:rPr lang="en-US" sz="2000" dirty="0" err="1"/>
              <a:t>Noruega</a:t>
            </a:r>
            <a:endParaRPr lang="en-US" sz="2000" dirty="0"/>
          </a:p>
          <a:p>
            <a:pPr marL="342900" indent="-342900" algn="just">
              <a:buFont typeface="Arial" panose="020B0604020202020204" pitchFamily="34" charset="0"/>
              <a:buChar char="•"/>
            </a:pPr>
            <a:r>
              <a:rPr lang="es-ES" sz="2000" dirty="0"/>
              <a:t>El nivel de cumplimiento y de aplicación policial de las normas de tráfico es menor en muchos países MBI. Esto afecta las tasas de fallecidos y heridos graves en estos países, lo que constituye una diferencia importante respecto a la experiencia en muchos PAI.</a:t>
            </a:r>
            <a:endParaRPr lang="es-CO" sz="2000" dirty="0"/>
          </a:p>
        </p:txBody>
      </p:sp>
    </p:spTree>
    <p:extLst>
      <p:ext uri="{BB962C8B-B14F-4D97-AF65-F5344CB8AC3E}">
        <p14:creationId xmlns:p14="http://schemas.microsoft.com/office/powerpoint/2010/main" val="504372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0ED218F-78A0-42E6-A241-BB978EA67D7F}"/>
              </a:ext>
            </a:extLst>
          </p:cNvPr>
          <p:cNvSpPr/>
          <p:nvPr/>
        </p:nvSpPr>
        <p:spPr>
          <a:xfrm>
            <a:off x="358929" y="1035268"/>
            <a:ext cx="11176000" cy="2677656"/>
          </a:xfrm>
          <a:prstGeom prst="rect">
            <a:avLst/>
          </a:prstGeom>
        </p:spPr>
        <p:txBody>
          <a:bodyPr wrap="square">
            <a:spAutoFit/>
          </a:bodyPr>
          <a:lstStyle/>
          <a:p>
            <a:pPr algn="just"/>
            <a:r>
              <a:rPr lang="es-ES" sz="2400" dirty="0"/>
              <a:t>La gestión de la velocidad es un proceso clave hacia la creación del Sistema Seguro. Las velocidades son el resultado de elecciones hechas por los usuarios de la carretera, pero se puede influir sobre estas elecciones a través del diseño de la carretera y de la disponibilidad de señales y de marcas en el pavimento (</a:t>
            </a:r>
            <a:r>
              <a:rPr lang="es-ES" sz="2400" dirty="0">
                <a:hlinkClick r:id="rId2"/>
              </a:rPr>
              <a:t>https://roadsafety.piarc.org/</a:t>
            </a:r>
            <a:r>
              <a:rPr lang="es-ES" sz="2400" dirty="0"/>
              <a:t>)</a:t>
            </a:r>
          </a:p>
          <a:p>
            <a:pPr algn="just"/>
            <a:endParaRPr lang="es-ES" sz="2400" dirty="0"/>
          </a:p>
          <a:p>
            <a:pPr algn="just"/>
            <a:r>
              <a:rPr lang="es-ES" sz="2400" dirty="0"/>
              <a:t>Pero un buen estado de la vía, una buena señalética y un control policial no garantizan del todo la accidentalidad vial  -</a:t>
            </a:r>
            <a:r>
              <a:rPr lang="es-ES" sz="2400" dirty="0">
                <a:sym typeface="Wingdings" panose="05000000000000000000" pitchFamily="2" charset="2"/>
              </a:rPr>
              <a:t> </a:t>
            </a:r>
            <a:r>
              <a:rPr lang="es-ES" sz="2400" dirty="0"/>
              <a:t>Porque son recurrentes los días y las horas?</a:t>
            </a:r>
            <a:endParaRPr lang="es-CO" sz="2400" dirty="0"/>
          </a:p>
        </p:txBody>
      </p:sp>
      <p:sp>
        <p:nvSpPr>
          <p:cNvPr id="3" name="Rectángulo 2">
            <a:extLst>
              <a:ext uri="{FF2B5EF4-FFF2-40B4-BE49-F238E27FC236}">
                <a16:creationId xmlns:a16="http://schemas.microsoft.com/office/drawing/2014/main" id="{4035C9C0-407F-4A33-B74B-3DE59DC9E9BF}"/>
              </a:ext>
            </a:extLst>
          </p:cNvPr>
          <p:cNvSpPr/>
          <p:nvPr/>
        </p:nvSpPr>
        <p:spPr>
          <a:xfrm>
            <a:off x="258162" y="204662"/>
            <a:ext cx="11377535" cy="646331"/>
          </a:xfrm>
          <a:prstGeom prst="rect">
            <a:avLst/>
          </a:prstGeom>
        </p:spPr>
        <p:txBody>
          <a:bodyPr wrap="square">
            <a:spAutoFit/>
          </a:bodyPr>
          <a:lstStyle/>
          <a:p>
            <a:pPr algn="just"/>
            <a:r>
              <a:rPr lang="es-ES" sz="3600" dirty="0"/>
              <a:t>Premisa  para implementar el Sistema Seguro – </a:t>
            </a:r>
            <a:r>
              <a:rPr lang="es-ES" sz="3600" dirty="0">
                <a:solidFill>
                  <a:srgbClr val="FF0000"/>
                </a:solidFill>
              </a:rPr>
              <a:t>Ojo con ella!</a:t>
            </a:r>
          </a:p>
        </p:txBody>
      </p:sp>
      <p:pic>
        <p:nvPicPr>
          <p:cNvPr id="5" name="Imagen 4">
            <a:extLst>
              <a:ext uri="{FF2B5EF4-FFF2-40B4-BE49-F238E27FC236}">
                <a16:creationId xmlns:a16="http://schemas.microsoft.com/office/drawing/2014/main" id="{7963E18E-708B-40B5-B0E0-C9012E6D110A}"/>
              </a:ext>
            </a:extLst>
          </p:cNvPr>
          <p:cNvPicPr>
            <a:picLocks noChangeAspect="1"/>
          </p:cNvPicPr>
          <p:nvPr/>
        </p:nvPicPr>
        <p:blipFill rotWithShape="1">
          <a:blip r:embed="rId3"/>
          <a:srcRect l="13095" t="23902" r="16190" b="45858"/>
          <a:stretch/>
        </p:blipFill>
        <p:spPr>
          <a:xfrm>
            <a:off x="527382" y="3975682"/>
            <a:ext cx="11137236" cy="2677656"/>
          </a:xfrm>
          <a:prstGeom prst="rect">
            <a:avLst/>
          </a:prstGeom>
        </p:spPr>
      </p:pic>
    </p:spTree>
    <p:extLst>
      <p:ext uri="{BB962C8B-B14F-4D97-AF65-F5344CB8AC3E}">
        <p14:creationId xmlns:p14="http://schemas.microsoft.com/office/powerpoint/2010/main" val="773848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ECE33A7-805E-47EE-9094-591C82C195DB}"/>
              </a:ext>
            </a:extLst>
          </p:cNvPr>
          <p:cNvSpPr/>
          <p:nvPr/>
        </p:nvSpPr>
        <p:spPr>
          <a:xfrm>
            <a:off x="258162" y="204662"/>
            <a:ext cx="11377535" cy="646331"/>
          </a:xfrm>
          <a:prstGeom prst="rect">
            <a:avLst/>
          </a:prstGeom>
        </p:spPr>
        <p:txBody>
          <a:bodyPr wrap="square">
            <a:spAutoFit/>
          </a:bodyPr>
          <a:lstStyle/>
          <a:p>
            <a:pPr algn="just"/>
            <a:r>
              <a:rPr lang="es-ES" sz="3600" dirty="0"/>
              <a:t>3 propuestas para complementar el Sistema Seguro – </a:t>
            </a:r>
          </a:p>
        </p:txBody>
      </p:sp>
      <p:sp>
        <p:nvSpPr>
          <p:cNvPr id="3" name="Rectángulo 2">
            <a:extLst>
              <a:ext uri="{FF2B5EF4-FFF2-40B4-BE49-F238E27FC236}">
                <a16:creationId xmlns:a16="http://schemas.microsoft.com/office/drawing/2014/main" id="{9782EC52-20B4-42DC-98DC-2B70F026207C}"/>
              </a:ext>
            </a:extLst>
          </p:cNvPr>
          <p:cNvSpPr/>
          <p:nvPr/>
        </p:nvSpPr>
        <p:spPr>
          <a:xfrm>
            <a:off x="258162" y="1313657"/>
            <a:ext cx="11176000" cy="5016758"/>
          </a:xfrm>
          <a:prstGeom prst="rect">
            <a:avLst/>
          </a:prstGeom>
        </p:spPr>
        <p:txBody>
          <a:bodyPr wrap="square">
            <a:spAutoFit/>
          </a:bodyPr>
          <a:lstStyle/>
          <a:p>
            <a:pPr algn="just"/>
            <a:r>
              <a:rPr lang="es-ES" sz="3200" dirty="0">
                <a:solidFill>
                  <a:srgbClr val="FF0000"/>
                </a:solidFill>
              </a:rPr>
              <a:t>El sistema seguro se apoya en decisiones racionales, pero también existen otras clases de decisiones (como las emocionales) que también están asociadas a los accidentes y fatalidades en la vía.</a:t>
            </a:r>
          </a:p>
          <a:p>
            <a:pPr algn="just"/>
            <a:endParaRPr lang="es-ES" sz="3200" dirty="0">
              <a:solidFill>
                <a:srgbClr val="FF0000"/>
              </a:solidFill>
            </a:endParaRPr>
          </a:p>
          <a:p>
            <a:pPr algn="just"/>
            <a:r>
              <a:rPr lang="es-ES" sz="3200" dirty="0">
                <a:solidFill>
                  <a:srgbClr val="FF0000"/>
                </a:solidFill>
              </a:rPr>
              <a:t>La infraestructura puede ayudar a transformar decisiones emocionales en racionales para estar dentro del sistema seguro</a:t>
            </a:r>
          </a:p>
          <a:p>
            <a:pPr algn="just"/>
            <a:endParaRPr lang="es-ES" sz="3200" dirty="0">
              <a:solidFill>
                <a:srgbClr val="FF0000"/>
              </a:solidFill>
            </a:endParaRPr>
          </a:p>
          <a:p>
            <a:pPr algn="just"/>
            <a:endParaRPr lang="es-ES" sz="3200" dirty="0">
              <a:solidFill>
                <a:srgbClr val="FF0000"/>
              </a:solidFill>
            </a:endParaRPr>
          </a:p>
          <a:p>
            <a:pPr algn="just"/>
            <a:r>
              <a:rPr lang="es-ES" sz="3200" dirty="0">
                <a:solidFill>
                  <a:srgbClr val="FF0000"/>
                </a:solidFill>
              </a:rPr>
              <a:t>Aportes de </a:t>
            </a:r>
            <a:r>
              <a:rPr lang="es-ES" sz="3200" dirty="0" err="1">
                <a:solidFill>
                  <a:srgbClr val="FF0000"/>
                </a:solidFill>
              </a:rPr>
              <a:t>Simon</a:t>
            </a:r>
            <a:r>
              <a:rPr lang="es-ES" sz="3200" dirty="0">
                <a:solidFill>
                  <a:srgbClr val="FF0000"/>
                </a:solidFill>
              </a:rPr>
              <a:t>, </a:t>
            </a:r>
            <a:r>
              <a:rPr lang="es-ES" sz="3200" dirty="0" err="1">
                <a:solidFill>
                  <a:srgbClr val="FF0000"/>
                </a:solidFill>
              </a:rPr>
              <a:t>Kaneman</a:t>
            </a:r>
            <a:r>
              <a:rPr lang="es-ES" sz="3200" dirty="0">
                <a:solidFill>
                  <a:srgbClr val="FF0000"/>
                </a:solidFill>
              </a:rPr>
              <a:t>, Taller y Ash para fortalecer las decisiones en la </a:t>
            </a:r>
            <a:r>
              <a:rPr lang="es-ES" sz="3200" dirty="0" err="1">
                <a:solidFill>
                  <a:srgbClr val="FF0000"/>
                </a:solidFill>
              </a:rPr>
              <a:t>via</a:t>
            </a:r>
            <a:endParaRPr lang="es-CO" sz="3200" dirty="0">
              <a:solidFill>
                <a:srgbClr val="FF0000"/>
              </a:solidFill>
            </a:endParaRPr>
          </a:p>
        </p:txBody>
      </p:sp>
    </p:spTree>
    <p:extLst>
      <p:ext uri="{BB962C8B-B14F-4D97-AF65-F5344CB8AC3E}">
        <p14:creationId xmlns:p14="http://schemas.microsoft.com/office/powerpoint/2010/main" val="1172953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E9C3941-DBD6-4E77-BA5C-3FC0153E775A}"/>
              </a:ext>
            </a:extLst>
          </p:cNvPr>
          <p:cNvSpPr/>
          <p:nvPr/>
        </p:nvSpPr>
        <p:spPr>
          <a:xfrm>
            <a:off x="522514" y="507056"/>
            <a:ext cx="11379200" cy="6463308"/>
          </a:xfrm>
          <a:prstGeom prst="rect">
            <a:avLst/>
          </a:prstGeom>
        </p:spPr>
        <p:txBody>
          <a:bodyPr wrap="square">
            <a:spAutoFit/>
          </a:bodyPr>
          <a:lstStyle/>
          <a:p>
            <a:r>
              <a:rPr lang="es-ES" b="1" dirty="0">
                <a:solidFill>
                  <a:srgbClr val="4A4A4A"/>
                </a:solidFill>
                <a:latin typeface="Raleway"/>
              </a:rPr>
              <a:t>Los aportes de </a:t>
            </a:r>
            <a:r>
              <a:rPr lang="es-ES" b="1" dirty="0" err="1">
                <a:solidFill>
                  <a:srgbClr val="4A4A4A"/>
                </a:solidFill>
                <a:latin typeface="Raleway"/>
              </a:rPr>
              <a:t>Simon</a:t>
            </a:r>
            <a:r>
              <a:rPr lang="es-ES" b="1" dirty="0">
                <a:solidFill>
                  <a:srgbClr val="4A4A4A"/>
                </a:solidFill>
                <a:latin typeface="Raleway"/>
              </a:rPr>
              <a:t> y </a:t>
            </a:r>
            <a:r>
              <a:rPr lang="es-ES" b="1" dirty="0" err="1">
                <a:solidFill>
                  <a:srgbClr val="4A4A4A"/>
                </a:solidFill>
                <a:latin typeface="Raleway"/>
              </a:rPr>
              <a:t>kahneman</a:t>
            </a:r>
            <a:r>
              <a:rPr lang="es-ES" b="1" dirty="0">
                <a:solidFill>
                  <a:srgbClr val="4A4A4A"/>
                </a:solidFill>
                <a:latin typeface="Raleway"/>
              </a:rPr>
              <a:t> relacionados con la seguridad vial</a:t>
            </a:r>
          </a:p>
          <a:p>
            <a:endParaRPr lang="es-ES" dirty="0">
              <a:solidFill>
                <a:srgbClr val="4A4A4A"/>
              </a:solidFill>
              <a:latin typeface="Raleway"/>
            </a:endParaRPr>
          </a:p>
          <a:p>
            <a:pPr marL="285750" indent="-285750" algn="just">
              <a:buFont typeface="Arial" panose="020B0604020202020204" pitchFamily="34" charset="0"/>
              <a:buChar char="•"/>
            </a:pPr>
            <a:r>
              <a:rPr lang="es-ES" dirty="0" err="1">
                <a:solidFill>
                  <a:srgbClr val="4A4A4A"/>
                </a:solidFill>
                <a:latin typeface="Raleway"/>
              </a:rPr>
              <a:t>Simon</a:t>
            </a:r>
            <a:r>
              <a:rPr lang="es-ES" dirty="0">
                <a:solidFill>
                  <a:srgbClr val="4A4A4A"/>
                </a:solidFill>
                <a:latin typeface="Raleway"/>
              </a:rPr>
              <a:t> (1955) señaló que la racionalidad limitada se oponía al modelo de elección racional… La noción de racionalidad limitada advierte que las capacidades cognitivas humanas son limitadas, primero, por la información a la que el individuo tiene acceso y segundo, por la capacidad de procesamiento individual de dicha información</a:t>
            </a:r>
          </a:p>
          <a:p>
            <a:pPr marL="285750" indent="-285750" algn="just">
              <a:buFont typeface="Arial" panose="020B0604020202020204" pitchFamily="34" charset="0"/>
              <a:buChar char="•"/>
            </a:pPr>
            <a:r>
              <a:rPr lang="es-ES" dirty="0">
                <a:solidFill>
                  <a:srgbClr val="4A4A4A"/>
                </a:solidFill>
                <a:latin typeface="Raleway"/>
              </a:rPr>
              <a:t>Las personas consideran que los eventos negativos tienen menos probabilidades de ocurrirles a ellos mismos que a la persona promedio, una conducta que evidencia que las personas son "irrealmente optimistas" en sus juicios de riesgo con respecto a eventos de la vida futura (Weinstein) Kahneman (2003) lo denomino “Sesgo de Optimismo” (</a:t>
            </a:r>
            <a:r>
              <a:rPr lang="es-ES" sz="1600" b="1" dirty="0">
                <a:solidFill>
                  <a:srgbClr val="4A4A4A"/>
                </a:solidFill>
                <a:latin typeface="Raleway"/>
              </a:rPr>
              <a:t>Tesis: incidentes viales en Medellín: una propuesta para su reducción desde la economía conductual por </a:t>
            </a:r>
            <a:r>
              <a:rPr lang="es-ES" sz="1600" b="1" dirty="0" err="1">
                <a:solidFill>
                  <a:srgbClr val="4A4A4A"/>
                </a:solidFill>
                <a:latin typeface="Raleway"/>
              </a:rPr>
              <a:t>melissa</a:t>
            </a:r>
            <a:r>
              <a:rPr lang="es-ES" sz="1600" b="1" dirty="0">
                <a:solidFill>
                  <a:srgbClr val="4A4A4A"/>
                </a:solidFill>
                <a:latin typeface="Raleway"/>
              </a:rPr>
              <a:t> </a:t>
            </a:r>
            <a:r>
              <a:rPr lang="es-ES" sz="1600" b="1" dirty="0" err="1">
                <a:solidFill>
                  <a:srgbClr val="4A4A4A"/>
                </a:solidFill>
                <a:latin typeface="Raleway"/>
              </a:rPr>
              <a:t>algarra</a:t>
            </a:r>
            <a:r>
              <a:rPr lang="es-ES" sz="1600" b="1" dirty="0">
                <a:solidFill>
                  <a:srgbClr val="4A4A4A"/>
                </a:solidFill>
                <a:latin typeface="Raleway"/>
              </a:rPr>
              <a:t> </a:t>
            </a:r>
            <a:r>
              <a:rPr lang="es-ES" sz="1600" b="1" dirty="0" err="1">
                <a:solidFill>
                  <a:srgbClr val="4A4A4A"/>
                </a:solidFill>
                <a:latin typeface="Raleway"/>
              </a:rPr>
              <a:t>alzate</a:t>
            </a:r>
            <a:r>
              <a:rPr lang="es-ES" sz="1600" b="1" dirty="0">
                <a:solidFill>
                  <a:srgbClr val="4A4A4A"/>
                </a:solidFill>
                <a:latin typeface="Raleway"/>
              </a:rPr>
              <a:t> y  </a:t>
            </a:r>
            <a:r>
              <a:rPr lang="es-ES" sz="1600" b="1" dirty="0" err="1">
                <a:solidFill>
                  <a:srgbClr val="4A4A4A"/>
                </a:solidFill>
                <a:latin typeface="Raleway"/>
              </a:rPr>
              <a:t>johann</a:t>
            </a:r>
            <a:r>
              <a:rPr lang="es-ES" sz="1600" b="1" dirty="0">
                <a:solidFill>
                  <a:srgbClr val="4A4A4A"/>
                </a:solidFill>
                <a:latin typeface="Raleway"/>
              </a:rPr>
              <a:t> </a:t>
            </a:r>
            <a:r>
              <a:rPr lang="es-ES" sz="1600" b="1" dirty="0" err="1">
                <a:solidFill>
                  <a:srgbClr val="4A4A4A"/>
                </a:solidFill>
                <a:latin typeface="Raleway"/>
              </a:rPr>
              <a:t>eduardo</a:t>
            </a:r>
            <a:r>
              <a:rPr lang="es-ES" sz="1600" b="1" dirty="0">
                <a:solidFill>
                  <a:srgbClr val="4A4A4A"/>
                </a:solidFill>
                <a:latin typeface="Raleway"/>
              </a:rPr>
              <a:t> </a:t>
            </a:r>
            <a:r>
              <a:rPr lang="es-ES" sz="1600" b="1" dirty="0" err="1">
                <a:solidFill>
                  <a:srgbClr val="4A4A4A"/>
                </a:solidFill>
                <a:latin typeface="Raleway"/>
              </a:rPr>
              <a:t>wachter</a:t>
            </a:r>
            <a:r>
              <a:rPr lang="es-ES" sz="1600" b="1" dirty="0">
                <a:solidFill>
                  <a:srgbClr val="4A4A4A"/>
                </a:solidFill>
                <a:latin typeface="Raleway"/>
              </a:rPr>
              <a:t> </a:t>
            </a:r>
            <a:r>
              <a:rPr lang="es-ES" sz="1600" b="1" dirty="0" err="1">
                <a:solidFill>
                  <a:srgbClr val="4A4A4A"/>
                </a:solidFill>
                <a:latin typeface="Raleway"/>
              </a:rPr>
              <a:t>espitia</a:t>
            </a:r>
            <a:r>
              <a:rPr lang="es-ES" sz="1600" b="1" dirty="0">
                <a:solidFill>
                  <a:srgbClr val="4A4A4A"/>
                </a:solidFill>
                <a:latin typeface="Raleway"/>
              </a:rPr>
              <a:t> universidad </a:t>
            </a:r>
            <a:r>
              <a:rPr lang="es-ES" sz="1600" b="1" dirty="0" err="1">
                <a:solidFill>
                  <a:srgbClr val="4A4A4A"/>
                </a:solidFill>
                <a:latin typeface="Raleway"/>
              </a:rPr>
              <a:t>eafit</a:t>
            </a:r>
            <a:r>
              <a:rPr lang="es-ES" sz="1600" b="1" dirty="0">
                <a:solidFill>
                  <a:srgbClr val="4A4A4A"/>
                </a:solidFill>
                <a:latin typeface="Raleway"/>
              </a:rPr>
              <a:t>) (</a:t>
            </a:r>
            <a:r>
              <a:rPr lang="es-CO" sz="1600" b="1" dirty="0">
                <a:solidFill>
                  <a:srgbClr val="4A4A4A"/>
                </a:solidFill>
                <a:latin typeface="Raleway"/>
              </a:rPr>
              <a:t>“</a:t>
            </a:r>
            <a:r>
              <a:rPr lang="es-CO" sz="1600" b="1" dirty="0" err="1">
                <a:solidFill>
                  <a:srgbClr val="4A4A4A"/>
                </a:solidFill>
                <a:latin typeface="Raleway"/>
              </a:rPr>
              <a:t>Cognitive</a:t>
            </a:r>
            <a:r>
              <a:rPr lang="es-CO" sz="1600" b="1" dirty="0">
                <a:solidFill>
                  <a:srgbClr val="4A4A4A"/>
                </a:solidFill>
                <a:latin typeface="Raleway"/>
              </a:rPr>
              <a:t> </a:t>
            </a:r>
            <a:r>
              <a:rPr lang="es-CO" sz="1600" b="1" dirty="0" err="1">
                <a:solidFill>
                  <a:srgbClr val="4A4A4A"/>
                </a:solidFill>
                <a:latin typeface="Raleway"/>
              </a:rPr>
              <a:t>Biases</a:t>
            </a:r>
            <a:r>
              <a:rPr lang="es-CO" sz="1600" b="1" dirty="0">
                <a:solidFill>
                  <a:srgbClr val="4A4A4A"/>
                </a:solidFill>
                <a:latin typeface="Raleway"/>
              </a:rPr>
              <a:t>, </a:t>
            </a:r>
            <a:r>
              <a:rPr lang="es-CO" sz="1600" b="1" dirty="0" err="1">
                <a:solidFill>
                  <a:srgbClr val="4A4A4A"/>
                </a:solidFill>
                <a:latin typeface="Raleway"/>
              </a:rPr>
              <a:t>Risk</a:t>
            </a:r>
            <a:r>
              <a:rPr lang="es-CO" sz="1600" b="1" dirty="0">
                <a:solidFill>
                  <a:srgbClr val="4A4A4A"/>
                </a:solidFill>
                <a:latin typeface="Raleway"/>
              </a:rPr>
              <a:t> </a:t>
            </a:r>
            <a:r>
              <a:rPr lang="es-CO" sz="1600" b="1" dirty="0" err="1">
                <a:solidFill>
                  <a:srgbClr val="4A4A4A"/>
                </a:solidFill>
                <a:latin typeface="Raleway"/>
              </a:rPr>
              <a:t>Perception</a:t>
            </a:r>
            <a:r>
              <a:rPr lang="es-CO" sz="1600" b="1" dirty="0">
                <a:solidFill>
                  <a:srgbClr val="4A4A4A"/>
                </a:solidFill>
                <a:latin typeface="Raleway"/>
              </a:rPr>
              <a:t>, and </a:t>
            </a:r>
            <a:r>
              <a:rPr lang="es-CO" sz="1600" b="1" dirty="0" err="1">
                <a:solidFill>
                  <a:srgbClr val="4A4A4A"/>
                </a:solidFill>
                <a:latin typeface="Raleway"/>
              </a:rPr>
              <a:t>Risky</a:t>
            </a:r>
            <a:r>
              <a:rPr lang="es-CO" sz="1600" b="1" dirty="0">
                <a:solidFill>
                  <a:srgbClr val="4A4A4A"/>
                </a:solidFill>
                <a:latin typeface="Raleway"/>
              </a:rPr>
              <a:t> </a:t>
            </a:r>
            <a:r>
              <a:rPr lang="es-CO" sz="1600" b="1" dirty="0" err="1">
                <a:solidFill>
                  <a:srgbClr val="4A4A4A"/>
                </a:solidFill>
                <a:latin typeface="Raleway"/>
              </a:rPr>
              <a:t>Driving</a:t>
            </a:r>
            <a:r>
              <a:rPr lang="es-CO" sz="1600" b="1" dirty="0">
                <a:solidFill>
                  <a:srgbClr val="4A4A4A"/>
                </a:solidFill>
                <a:latin typeface="Raleway"/>
              </a:rPr>
              <a:t> </a:t>
            </a:r>
            <a:r>
              <a:rPr lang="es-CO" sz="1600" b="1" dirty="0" err="1">
                <a:solidFill>
                  <a:srgbClr val="4A4A4A"/>
                </a:solidFill>
                <a:latin typeface="Raleway"/>
              </a:rPr>
              <a:t>Behaviour</a:t>
            </a:r>
            <a:r>
              <a:rPr lang="es-CO" sz="1600" b="1" dirty="0">
                <a:solidFill>
                  <a:srgbClr val="4A4A4A"/>
                </a:solidFill>
                <a:latin typeface="Raleway"/>
              </a:rPr>
              <a:t>”, de </a:t>
            </a:r>
            <a:r>
              <a:rPr lang="es-CO" sz="1600" b="1" dirty="0" err="1">
                <a:solidFill>
                  <a:srgbClr val="4A4A4A"/>
                </a:solidFill>
                <a:latin typeface="Raleway"/>
              </a:rPr>
              <a:t>Mairean</a:t>
            </a:r>
            <a:r>
              <a:rPr lang="es-CO" sz="1600" b="1" dirty="0">
                <a:solidFill>
                  <a:srgbClr val="4A4A4A"/>
                </a:solidFill>
                <a:latin typeface="Raleway"/>
              </a:rPr>
              <a:t>, C.; </a:t>
            </a:r>
            <a:r>
              <a:rPr lang="es-CO" sz="1600" b="1" dirty="0" err="1">
                <a:solidFill>
                  <a:srgbClr val="4A4A4A"/>
                </a:solidFill>
                <a:latin typeface="Raleway"/>
              </a:rPr>
              <a:t>Havârneanu</a:t>
            </a:r>
            <a:r>
              <a:rPr lang="es-CO" sz="1600" b="1" dirty="0">
                <a:solidFill>
                  <a:srgbClr val="4A4A4A"/>
                </a:solidFill>
                <a:latin typeface="Raleway"/>
              </a:rPr>
              <a:t>, G. M.; </a:t>
            </a:r>
            <a:r>
              <a:rPr lang="es-CO" sz="1600" b="1" dirty="0" err="1">
                <a:solidFill>
                  <a:srgbClr val="4A4A4A"/>
                </a:solidFill>
                <a:latin typeface="Raleway"/>
              </a:rPr>
              <a:t>Baric</a:t>
            </a:r>
            <a:r>
              <a:rPr lang="es-CO" sz="1600" b="1" dirty="0">
                <a:solidFill>
                  <a:srgbClr val="4A4A4A"/>
                </a:solidFill>
                <a:latin typeface="Raleway"/>
              </a:rPr>
              <a:t>, D. y </a:t>
            </a:r>
            <a:r>
              <a:rPr lang="es-CO" sz="1600" b="1" dirty="0" err="1">
                <a:solidFill>
                  <a:srgbClr val="4A4A4A"/>
                </a:solidFill>
                <a:latin typeface="Raleway"/>
              </a:rPr>
              <a:t>Havârneanu</a:t>
            </a:r>
            <a:r>
              <a:rPr lang="es-CO" sz="1600" b="1" dirty="0">
                <a:solidFill>
                  <a:srgbClr val="4A4A4A"/>
                </a:solidFill>
                <a:latin typeface="Raleway"/>
              </a:rPr>
              <a:t>, C. (2022)</a:t>
            </a:r>
            <a:r>
              <a:rPr lang="es-CO" dirty="0">
                <a:solidFill>
                  <a:srgbClr val="4A4A4A"/>
                </a:solidFill>
                <a:latin typeface="Raleway"/>
              </a:rPr>
              <a:t>)</a:t>
            </a:r>
            <a:endParaRPr lang="es-ES" dirty="0">
              <a:solidFill>
                <a:srgbClr val="4A4A4A"/>
              </a:solidFill>
              <a:latin typeface="Raleway"/>
            </a:endParaRPr>
          </a:p>
          <a:p>
            <a:endParaRPr lang="es-ES" dirty="0">
              <a:solidFill>
                <a:srgbClr val="4A4A4A"/>
              </a:solidFill>
              <a:latin typeface="Raleway"/>
            </a:endParaRPr>
          </a:p>
          <a:p>
            <a:pPr algn="just"/>
            <a:r>
              <a:rPr lang="es-ES" dirty="0">
                <a:solidFill>
                  <a:srgbClr val="4A4A4A"/>
                </a:solidFill>
                <a:latin typeface="Raleway"/>
              </a:rPr>
              <a:t>Kahneman desarrolló una teoría para dar una explicación de cómo el pensamiento puede surgir de dos formas diferentes o como resultado de entre dos sistemas diferentes. </a:t>
            </a:r>
          </a:p>
          <a:p>
            <a:pPr algn="just"/>
            <a:r>
              <a:rPr lang="es-ES" dirty="0">
                <a:solidFill>
                  <a:srgbClr val="4A4A4A"/>
                </a:solidFill>
                <a:latin typeface="Raleway"/>
              </a:rPr>
              <a:t> </a:t>
            </a:r>
          </a:p>
          <a:p>
            <a:pPr algn="just">
              <a:buFont typeface="Arial" panose="020B0604020202020204" pitchFamily="34" charset="0"/>
              <a:buChar char="•"/>
            </a:pPr>
            <a:r>
              <a:rPr lang="es-ES" dirty="0">
                <a:solidFill>
                  <a:srgbClr val="4A4A4A"/>
                </a:solidFill>
                <a:latin typeface="Raleway"/>
              </a:rPr>
              <a:t>El </a:t>
            </a:r>
            <a:r>
              <a:rPr lang="es-ES" b="1" dirty="0">
                <a:solidFill>
                  <a:srgbClr val="4A4A4A"/>
                </a:solidFill>
                <a:latin typeface="Raleway"/>
              </a:rPr>
              <a:t>sistema 1 </a:t>
            </a:r>
            <a:r>
              <a:rPr lang="es-ES" dirty="0">
                <a:solidFill>
                  <a:srgbClr val="4A4A4A"/>
                </a:solidFill>
                <a:latin typeface="Raleway"/>
              </a:rPr>
              <a:t>o</a:t>
            </a:r>
            <a:r>
              <a:rPr lang="es-ES" b="1" dirty="0">
                <a:solidFill>
                  <a:srgbClr val="4A4A4A"/>
                </a:solidFill>
                <a:latin typeface="Raleway"/>
              </a:rPr>
              <a:t> implícito</a:t>
            </a:r>
            <a:r>
              <a:rPr lang="es-ES" dirty="0">
                <a:solidFill>
                  <a:srgbClr val="4A4A4A"/>
                </a:solidFill>
                <a:latin typeface="Raleway"/>
              </a:rPr>
              <a:t>, es automático, intuitivo e inconsciente, usa los atajos o heurísticos. Es el que abarca todas las tareas que hacemos rutinariamente y da respuestas casi instantáneas. Conducir diariamente por ejemplo</a:t>
            </a:r>
          </a:p>
          <a:p>
            <a:pPr algn="just">
              <a:buFont typeface="Arial" panose="020B0604020202020204" pitchFamily="34" charset="0"/>
              <a:buChar char="•"/>
            </a:pPr>
            <a:endParaRPr lang="es-ES" dirty="0">
              <a:solidFill>
                <a:srgbClr val="4A4A4A"/>
              </a:solidFill>
              <a:latin typeface="Raleway"/>
            </a:endParaRPr>
          </a:p>
          <a:p>
            <a:pPr>
              <a:buFont typeface="Arial" panose="020B0604020202020204" pitchFamily="34" charset="0"/>
              <a:buChar char="•"/>
            </a:pPr>
            <a:r>
              <a:rPr lang="es-ES" dirty="0">
                <a:solidFill>
                  <a:srgbClr val="4A4A4A"/>
                </a:solidFill>
                <a:latin typeface="Raleway"/>
              </a:rPr>
              <a:t>El </a:t>
            </a:r>
            <a:r>
              <a:rPr lang="es-ES" b="1" dirty="0">
                <a:solidFill>
                  <a:srgbClr val="4A4A4A"/>
                </a:solidFill>
                <a:latin typeface="Raleway"/>
              </a:rPr>
              <a:t>sistema 2 </a:t>
            </a:r>
            <a:r>
              <a:rPr lang="es-ES" dirty="0">
                <a:solidFill>
                  <a:srgbClr val="4A4A4A"/>
                </a:solidFill>
                <a:latin typeface="Raleway"/>
              </a:rPr>
              <a:t>o</a:t>
            </a:r>
            <a:r>
              <a:rPr lang="es-ES" b="1" dirty="0">
                <a:solidFill>
                  <a:srgbClr val="4A4A4A"/>
                </a:solidFill>
                <a:latin typeface="Raleway"/>
              </a:rPr>
              <a:t> explícito</a:t>
            </a:r>
            <a:r>
              <a:rPr lang="es-ES" dirty="0">
                <a:solidFill>
                  <a:srgbClr val="4A4A4A"/>
                </a:solidFill>
                <a:latin typeface="Raleway"/>
              </a:rPr>
              <a:t>, es lento, racional y consume muchos recursos mentales. Es lo que conocemos como el razonamiento</a:t>
            </a:r>
            <a:endParaRPr lang="es-ES" b="0" i="0" dirty="0">
              <a:solidFill>
                <a:srgbClr val="4A4A4A"/>
              </a:solidFill>
              <a:effectLst/>
              <a:latin typeface="Raleway"/>
            </a:endParaRPr>
          </a:p>
        </p:txBody>
      </p:sp>
    </p:spTree>
    <p:extLst>
      <p:ext uri="{BB962C8B-B14F-4D97-AF65-F5344CB8AC3E}">
        <p14:creationId xmlns:p14="http://schemas.microsoft.com/office/powerpoint/2010/main" val="2445544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E9C3941-DBD6-4E77-BA5C-3FC0153E775A}"/>
              </a:ext>
            </a:extLst>
          </p:cNvPr>
          <p:cNvSpPr/>
          <p:nvPr/>
        </p:nvSpPr>
        <p:spPr>
          <a:xfrm>
            <a:off x="333829" y="507056"/>
            <a:ext cx="11567885" cy="6401753"/>
          </a:xfrm>
          <a:prstGeom prst="rect">
            <a:avLst/>
          </a:prstGeom>
        </p:spPr>
        <p:txBody>
          <a:bodyPr wrap="square">
            <a:spAutoFit/>
          </a:bodyPr>
          <a:lstStyle/>
          <a:p>
            <a:r>
              <a:rPr lang="es-ES" b="1" dirty="0">
                <a:solidFill>
                  <a:srgbClr val="4A4A4A"/>
                </a:solidFill>
                <a:latin typeface="Raleway"/>
              </a:rPr>
              <a:t>Los aportes de </a:t>
            </a:r>
            <a:r>
              <a:rPr lang="es-ES" b="1" dirty="0" err="1">
                <a:solidFill>
                  <a:srgbClr val="4A4A4A"/>
                </a:solidFill>
                <a:latin typeface="Raleway"/>
              </a:rPr>
              <a:t>kahneman</a:t>
            </a:r>
            <a:r>
              <a:rPr lang="es-ES" b="1" dirty="0">
                <a:solidFill>
                  <a:srgbClr val="4A4A4A"/>
                </a:solidFill>
                <a:latin typeface="Raleway"/>
              </a:rPr>
              <a:t> y seguridad vial</a:t>
            </a:r>
          </a:p>
          <a:p>
            <a:endParaRPr lang="es-ES" dirty="0">
              <a:solidFill>
                <a:srgbClr val="4A4A4A"/>
              </a:solidFill>
              <a:latin typeface="Raleway"/>
            </a:endParaRPr>
          </a:p>
          <a:p>
            <a:pPr algn="just"/>
            <a:r>
              <a:rPr lang="es-ES" sz="2000" dirty="0"/>
              <a:t>El concepto de riesgo de accidente en tráfico ha sido incorporado a un modelo que explica por qué las innovaciones diseñadas para mejorar la seguridad en tráfico no siempre aportan todos sus beneficios. De acuerdo al modelo o teoría del riesgo homeostático1 (THR) (Wilde, 1988) los conductores buscan mantener su riesgo a un nivel constante. Por tanto, cuando se introducen tales características de seguridad como los frenos </a:t>
            </a:r>
            <a:r>
              <a:rPr lang="es-ES" sz="2000" dirty="0" err="1"/>
              <a:t>anti-bloqueo</a:t>
            </a:r>
            <a:r>
              <a:rPr lang="es-ES" sz="2000" dirty="0"/>
              <a:t> (ABS) o autopistas de cuatro carriles, la gente simplemente saca partido de estas características para conducir más rápido y menos prudentemente, anulando con ello cualquier ventaja de seguridad. (</a:t>
            </a:r>
            <a:r>
              <a:rPr lang="es-ES" b="1" dirty="0"/>
              <a:t>Fuente : Comportamiento en conducción. Aspectos cognitivos Amaro Egea Caparrós</a:t>
            </a:r>
            <a:r>
              <a:rPr lang="es-ES" sz="2000" dirty="0"/>
              <a:t>)</a:t>
            </a:r>
          </a:p>
          <a:p>
            <a:pPr algn="just"/>
            <a:endParaRPr lang="es-ES" sz="2000" dirty="0">
              <a:solidFill>
                <a:srgbClr val="4A4A4A"/>
              </a:solidFill>
              <a:latin typeface="Raleway"/>
            </a:endParaRPr>
          </a:p>
          <a:p>
            <a:pPr fontAlgn="base"/>
            <a:r>
              <a:rPr lang="es-ES" sz="2000" b="1" dirty="0"/>
              <a:t>El sesgo del optimismo</a:t>
            </a:r>
            <a:r>
              <a:rPr lang="es-ES" sz="2000" dirty="0"/>
              <a:t> se usó para describir la tendencia de las personas a creerse menos vulnerables a los eventos negativos en comparación con sus pares. </a:t>
            </a:r>
          </a:p>
          <a:p>
            <a:pPr fontAlgn="base"/>
            <a:r>
              <a:rPr lang="es-ES" sz="2000" b="1" dirty="0"/>
              <a:t>La ilusión de control</a:t>
            </a:r>
            <a:r>
              <a:rPr lang="es-ES" sz="2000" dirty="0"/>
              <a:t>, La creencia de que uno puede controlar los resultados para obtener lo que desea a través de sus habilidades personales; por otro lado, que estas habilidades son suficientes para prevenir resultados negativos, cuando en realidad no es así. </a:t>
            </a:r>
          </a:p>
          <a:p>
            <a:pPr fontAlgn="base"/>
            <a:endParaRPr lang="es-ES" sz="2000" dirty="0"/>
          </a:p>
          <a:p>
            <a:pPr fontAlgn="base"/>
            <a:r>
              <a:rPr lang="es-ES" b="1" dirty="0"/>
              <a:t>Fuente </a:t>
            </a:r>
            <a:r>
              <a:rPr lang="es-CO" b="1" dirty="0"/>
              <a:t>“</a:t>
            </a:r>
            <a:r>
              <a:rPr lang="es-CO" b="1" dirty="0" err="1"/>
              <a:t>Cognitive</a:t>
            </a:r>
            <a:r>
              <a:rPr lang="es-CO" b="1" dirty="0"/>
              <a:t> </a:t>
            </a:r>
            <a:r>
              <a:rPr lang="es-CO" b="1" dirty="0" err="1"/>
              <a:t>Biases</a:t>
            </a:r>
            <a:r>
              <a:rPr lang="es-CO" b="1" dirty="0"/>
              <a:t>, </a:t>
            </a:r>
            <a:r>
              <a:rPr lang="es-CO" b="1" dirty="0" err="1"/>
              <a:t>Risk</a:t>
            </a:r>
            <a:r>
              <a:rPr lang="es-CO" b="1" dirty="0"/>
              <a:t> </a:t>
            </a:r>
            <a:r>
              <a:rPr lang="es-CO" b="1" dirty="0" err="1"/>
              <a:t>Perception</a:t>
            </a:r>
            <a:r>
              <a:rPr lang="es-CO" b="1" dirty="0"/>
              <a:t>, and </a:t>
            </a:r>
            <a:r>
              <a:rPr lang="es-CO" b="1" dirty="0" err="1"/>
              <a:t>Risky</a:t>
            </a:r>
            <a:r>
              <a:rPr lang="es-CO" b="1" dirty="0"/>
              <a:t> </a:t>
            </a:r>
            <a:r>
              <a:rPr lang="es-CO" b="1" dirty="0" err="1"/>
              <a:t>Driving</a:t>
            </a:r>
            <a:r>
              <a:rPr lang="es-CO" b="1" dirty="0"/>
              <a:t> </a:t>
            </a:r>
            <a:r>
              <a:rPr lang="es-CO" b="1" dirty="0" err="1"/>
              <a:t>Behaviour</a:t>
            </a:r>
            <a:r>
              <a:rPr lang="es-CO" b="1" dirty="0"/>
              <a:t>”, de </a:t>
            </a:r>
            <a:r>
              <a:rPr lang="es-CO" b="1" dirty="0" err="1"/>
              <a:t>Mairean</a:t>
            </a:r>
            <a:r>
              <a:rPr lang="es-CO" b="1" dirty="0"/>
              <a:t>, C.; </a:t>
            </a:r>
            <a:r>
              <a:rPr lang="es-CO" b="1" dirty="0" err="1"/>
              <a:t>Havârneanu</a:t>
            </a:r>
            <a:r>
              <a:rPr lang="es-CO" b="1" dirty="0"/>
              <a:t>, G. M.; </a:t>
            </a:r>
            <a:r>
              <a:rPr lang="es-CO" b="1" dirty="0" err="1"/>
              <a:t>Baric</a:t>
            </a:r>
            <a:r>
              <a:rPr lang="es-CO" b="1" dirty="0"/>
              <a:t>, D. y </a:t>
            </a:r>
            <a:r>
              <a:rPr lang="es-CO" b="1" dirty="0" err="1"/>
              <a:t>Havârneanu</a:t>
            </a:r>
            <a:r>
              <a:rPr lang="es-CO" b="1" dirty="0"/>
              <a:t>, C. (2022</a:t>
            </a:r>
            <a:r>
              <a:rPr lang="es-CO" sz="2000" i="1" dirty="0"/>
              <a:t>)</a:t>
            </a:r>
            <a:endParaRPr lang="es-ES" sz="2000" i="1" dirty="0"/>
          </a:p>
          <a:p>
            <a:pPr algn="just"/>
            <a:endParaRPr lang="es-ES" dirty="0">
              <a:solidFill>
                <a:srgbClr val="4A4A4A"/>
              </a:solidFill>
              <a:latin typeface="Raleway"/>
            </a:endParaRPr>
          </a:p>
          <a:p>
            <a:pPr algn="just"/>
            <a:endParaRPr lang="es-ES" dirty="0">
              <a:solidFill>
                <a:srgbClr val="4A4A4A"/>
              </a:solidFill>
              <a:latin typeface="Raleway"/>
            </a:endParaRPr>
          </a:p>
          <a:p>
            <a:endParaRPr lang="es-ES" dirty="0">
              <a:solidFill>
                <a:srgbClr val="4A4A4A"/>
              </a:solidFill>
              <a:latin typeface="Raleway"/>
            </a:endParaRPr>
          </a:p>
        </p:txBody>
      </p:sp>
    </p:spTree>
    <p:extLst>
      <p:ext uri="{BB962C8B-B14F-4D97-AF65-F5344CB8AC3E}">
        <p14:creationId xmlns:p14="http://schemas.microsoft.com/office/powerpoint/2010/main" val="3248548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25EFCBF-0F41-460F-B24C-F88FE58C7255}"/>
              </a:ext>
            </a:extLst>
          </p:cNvPr>
          <p:cNvSpPr/>
          <p:nvPr/>
        </p:nvSpPr>
        <p:spPr>
          <a:xfrm>
            <a:off x="443174" y="777552"/>
            <a:ext cx="11305652" cy="6186309"/>
          </a:xfrm>
          <a:prstGeom prst="rect">
            <a:avLst/>
          </a:prstGeom>
        </p:spPr>
        <p:txBody>
          <a:bodyPr wrap="square">
            <a:spAutoFit/>
          </a:bodyPr>
          <a:lstStyle/>
          <a:p>
            <a:r>
              <a:rPr lang="es-ES" b="1" dirty="0">
                <a:solidFill>
                  <a:srgbClr val="4A4A4A"/>
                </a:solidFill>
                <a:latin typeface="Raleway"/>
              </a:rPr>
              <a:t>Los aportes de </a:t>
            </a:r>
            <a:r>
              <a:rPr lang="es-ES" b="1" dirty="0" err="1">
                <a:solidFill>
                  <a:srgbClr val="4A4A4A"/>
                </a:solidFill>
                <a:latin typeface="Raleway"/>
              </a:rPr>
              <a:t>kahneman</a:t>
            </a:r>
            <a:r>
              <a:rPr lang="es-ES" b="1" dirty="0">
                <a:solidFill>
                  <a:srgbClr val="4A4A4A"/>
                </a:solidFill>
                <a:latin typeface="Raleway"/>
              </a:rPr>
              <a:t> y seguridad vial</a:t>
            </a:r>
          </a:p>
          <a:p>
            <a:endParaRPr lang="es-ES" dirty="0">
              <a:solidFill>
                <a:srgbClr val="4A4A4A"/>
              </a:solidFill>
              <a:latin typeface="Raleway"/>
            </a:endParaRPr>
          </a:p>
          <a:p>
            <a:pPr algn="just"/>
            <a:r>
              <a:rPr lang="es-ES" sz="2400" dirty="0">
                <a:hlinkClick r:id="rId2">
                  <a:extLst>
                    <a:ext uri="{A12FA001-AC4F-418D-AE19-62706E023703}">
                      <ahyp:hlinkClr xmlns:ahyp="http://schemas.microsoft.com/office/drawing/2018/hyperlinkcolor" val="tx"/>
                    </a:ext>
                  </a:extLst>
                </a:hlinkClick>
              </a:rPr>
              <a:t>Las personas mientras conducimos tenemos comportamientos automáticos</a:t>
            </a:r>
            <a:r>
              <a:rPr lang="es-ES" sz="2400" dirty="0"/>
              <a:t> . En lugar de requerir intención el cerebro forma una asociación entre un contexto específico y un comportamiento específico. Luego ejecuta ese comportamiento en ese contexto sin siquiera pensar en ello. </a:t>
            </a:r>
          </a:p>
          <a:p>
            <a:pPr algn="just"/>
            <a:endParaRPr lang="es-ES" sz="2400" dirty="0"/>
          </a:p>
          <a:p>
            <a:pPr marL="342900" indent="-342900" algn="just">
              <a:buFont typeface="Arial" panose="020B0604020202020204" pitchFamily="34" charset="0"/>
              <a:buChar char="•"/>
            </a:pPr>
            <a:r>
              <a:rPr lang="es-ES" sz="2400" dirty="0"/>
              <a:t>Pero Formar nuevos hábitos  tiene una barrera (los psicólogos llaman lo </a:t>
            </a:r>
            <a:r>
              <a:rPr lang="es-ES" sz="2400" dirty="0">
                <a:hlinkClick r:id="rId3">
                  <a:extLst>
                    <a:ext uri="{A12FA001-AC4F-418D-AE19-62706E023703}">
                      <ahyp:hlinkClr xmlns:ahyp="http://schemas.microsoft.com/office/drawing/2018/hyperlinkcolor" val="tx"/>
                    </a:ext>
                  </a:extLst>
                </a:hlinkClick>
              </a:rPr>
              <a:t>"fricción“) </a:t>
            </a:r>
            <a:r>
              <a:rPr lang="es-ES" sz="2400" dirty="0"/>
              <a:t>(Dra. Wendy Wood, científica conductual de la Universidad del Sur de California) </a:t>
            </a:r>
          </a:p>
          <a:p>
            <a:pPr marL="285750" indent="-285750">
              <a:buFont typeface="Arial" panose="020B0604020202020204" pitchFamily="34" charset="0"/>
              <a:buChar char="•"/>
            </a:pPr>
            <a:endParaRPr lang="es-ES" dirty="0">
              <a:solidFill>
                <a:srgbClr val="4A4A4A"/>
              </a:solidFill>
              <a:latin typeface="Raleway"/>
            </a:endParaRPr>
          </a:p>
          <a:p>
            <a:pPr marL="285750" indent="-285750">
              <a:buFont typeface="Arial" panose="020B0604020202020204" pitchFamily="34" charset="0"/>
              <a:buChar char="•"/>
            </a:pPr>
            <a:endParaRPr lang="es-ES" dirty="0">
              <a:solidFill>
                <a:srgbClr val="4A4A4A"/>
              </a:solidFill>
              <a:latin typeface="Raleway"/>
            </a:endParaRPr>
          </a:p>
          <a:p>
            <a:pPr marL="342900" indent="-342900" algn="just">
              <a:buFont typeface="Arial" panose="020B0604020202020204" pitchFamily="34" charset="0"/>
              <a:buChar char="•"/>
            </a:pPr>
            <a:r>
              <a:rPr lang="es-ES" sz="2400" dirty="0"/>
              <a:t>'</a:t>
            </a:r>
            <a:r>
              <a:rPr lang="es-ES" sz="2400" dirty="0" err="1"/>
              <a:t>nudges</a:t>
            </a:r>
            <a:r>
              <a:rPr lang="es-ES" sz="2400" dirty="0"/>
              <a:t>' o pequeños empujones “.. aspecto de la arquitectura de la toma de decisiones que modifica la conducta de las personas de una manera predecible sin prohibir ninguna opción ni cambiar de forma significativa sus incentivos económicos”</a:t>
            </a:r>
            <a:endParaRPr lang="es-ES" sz="2400" dirty="0">
              <a:solidFill>
                <a:srgbClr val="4A4A4A"/>
              </a:solidFill>
              <a:latin typeface="Raleway"/>
            </a:endParaRPr>
          </a:p>
          <a:p>
            <a:pPr marL="285750" indent="-285750">
              <a:buFont typeface="Arial" panose="020B0604020202020204" pitchFamily="34" charset="0"/>
              <a:buChar char="•"/>
            </a:pPr>
            <a:endParaRPr lang="es-ES" dirty="0">
              <a:solidFill>
                <a:srgbClr val="4A4A4A"/>
              </a:solidFill>
              <a:latin typeface="Raleway"/>
            </a:endParaRPr>
          </a:p>
          <a:p>
            <a:pPr marL="285750" indent="-285750">
              <a:buFont typeface="Arial" panose="020B0604020202020204" pitchFamily="34" charset="0"/>
              <a:buChar char="•"/>
            </a:pPr>
            <a:endParaRPr lang="es-ES" dirty="0">
              <a:solidFill>
                <a:srgbClr val="4A4A4A"/>
              </a:solidFill>
              <a:latin typeface="Raleway"/>
            </a:endParaRPr>
          </a:p>
          <a:p>
            <a:pPr marL="342900" indent="-342900">
              <a:buFont typeface="Arial" panose="020B0604020202020204" pitchFamily="34" charset="0"/>
              <a:buChar char="•"/>
            </a:pPr>
            <a:r>
              <a:rPr lang="es-ES" sz="2400" dirty="0"/>
              <a:t>Complementan los sistemas de decisión mientras se conducen y reducen los sesgos de optimismo y la ilusión de control </a:t>
            </a:r>
          </a:p>
        </p:txBody>
      </p:sp>
    </p:spTree>
    <p:extLst>
      <p:ext uri="{BB962C8B-B14F-4D97-AF65-F5344CB8AC3E}">
        <p14:creationId xmlns:p14="http://schemas.microsoft.com/office/powerpoint/2010/main" val="70463809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quema MovilidadSeg202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alizado 1">
      <a:majorFont>
        <a:latin typeface="FS Joey"/>
        <a:ea typeface=""/>
        <a:cs typeface=""/>
      </a:majorFont>
      <a:minorFont>
        <a:latin typeface="FS Joe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quema MovilidadSeg2021" id="{BDEBA7EB-A38B-4846-9745-EB9226FCD3FE}" vid="{D97D8C15-3F6E-4583-8965-167AF59D767C}"/>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809</TotalTime>
  <Words>1826</Words>
  <Application>Microsoft Office PowerPoint</Application>
  <PresentationFormat>Panorámica</PresentationFormat>
  <Paragraphs>102</Paragraphs>
  <Slides>17</Slides>
  <Notes>0</Notes>
  <HiddenSlides>0</HiddenSlides>
  <MMClips>2</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17</vt:i4>
      </vt:variant>
    </vt:vector>
  </HeadingPairs>
  <TitlesOfParts>
    <vt:vector size="28" baseType="lpstr">
      <vt:lpstr>Ancizar Sans</vt:lpstr>
      <vt:lpstr>Arial</vt:lpstr>
      <vt:lpstr>Calibri</vt:lpstr>
      <vt:lpstr>Calibri Light</vt:lpstr>
      <vt:lpstr>DM Sans</vt:lpstr>
      <vt:lpstr>FS Joey</vt:lpstr>
      <vt:lpstr>Open Sans</vt:lpstr>
      <vt:lpstr>Raleway</vt:lpstr>
      <vt:lpstr>Wingdings</vt:lpstr>
      <vt:lpstr>Tema de Office</vt:lpstr>
      <vt:lpstr>Esquema MovilidadSeg2021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Neyder Yamit Miranda</dc:creator>
  <cp:lastModifiedBy>Jose Stalin Rojas Amaya</cp:lastModifiedBy>
  <cp:revision>41</cp:revision>
  <dcterms:created xsi:type="dcterms:W3CDTF">2023-04-12T15:06:24Z</dcterms:created>
  <dcterms:modified xsi:type="dcterms:W3CDTF">2023-04-25T01:10:19Z</dcterms:modified>
</cp:coreProperties>
</file>